
<file path=[Content_Types].xml><?xml version="1.0" encoding="utf-8"?>
<Types xmlns="http://schemas.openxmlformats.org/package/2006/content-types">
  <Default Extension="xml" ContentType="application/xml"/>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6"/>
  </p:notesMasterIdLst>
  <p:sldIdLst>
    <p:sldId id="256" r:id="rId2"/>
    <p:sldId id="257" r:id="rId3"/>
    <p:sldId id="258" r:id="rId4"/>
    <p:sldId id="259" r:id="rId5"/>
    <p:sldId id="260" r:id="rId6"/>
    <p:sldId id="285" r:id="rId7"/>
    <p:sldId id="287" r:id="rId8"/>
    <p:sldId id="262" r:id="rId9"/>
    <p:sldId id="263" r:id="rId10"/>
    <p:sldId id="264" r:id="rId11"/>
    <p:sldId id="265" r:id="rId12"/>
    <p:sldId id="266" r:id="rId13"/>
    <p:sldId id="267" r:id="rId14"/>
    <p:sldId id="268" r:id="rId15"/>
    <p:sldId id="270" r:id="rId16"/>
    <p:sldId id="272" r:id="rId17"/>
    <p:sldId id="273" r:id="rId18"/>
    <p:sldId id="274" r:id="rId19"/>
    <p:sldId id="275" r:id="rId20"/>
    <p:sldId id="278" r:id="rId21"/>
    <p:sldId id="281" r:id="rId22"/>
    <p:sldId id="282" r:id="rId23"/>
    <p:sldId id="286" r:id="rId24"/>
    <p:sldId id="283" r:id="rId2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6"/>
    <p:restoredTop sz="94690"/>
  </p:normalViewPr>
  <p:slideViewPr>
    <p:cSldViewPr snapToGrid="0" snapToObjects="1">
      <p:cViewPr varScale="1">
        <p:scale>
          <a:sx n="81" d="100"/>
          <a:sy n="81" d="100"/>
        </p:scale>
        <p:origin x="200" y="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389245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74942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149" name="Shape 14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5307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157" name="Shape 157"/>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11</a:t>
            </a:fld>
            <a:endParaRPr lang="en-US"/>
          </a:p>
        </p:txBody>
      </p:sp>
    </p:spTree>
    <p:extLst>
      <p:ext uri="{BB962C8B-B14F-4D97-AF65-F5344CB8AC3E}">
        <p14:creationId xmlns:p14="http://schemas.microsoft.com/office/powerpoint/2010/main" val="14408409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164" name="Shape 164"/>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12</a:t>
            </a:fld>
            <a:endParaRPr lang="en-US"/>
          </a:p>
        </p:txBody>
      </p:sp>
    </p:spTree>
    <p:extLst>
      <p:ext uri="{BB962C8B-B14F-4D97-AF65-F5344CB8AC3E}">
        <p14:creationId xmlns:p14="http://schemas.microsoft.com/office/powerpoint/2010/main" val="11878229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171" name="Shape 171"/>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13</a:t>
            </a:fld>
            <a:endParaRPr lang="en-US"/>
          </a:p>
        </p:txBody>
      </p:sp>
    </p:spTree>
    <p:extLst>
      <p:ext uri="{BB962C8B-B14F-4D97-AF65-F5344CB8AC3E}">
        <p14:creationId xmlns:p14="http://schemas.microsoft.com/office/powerpoint/2010/main" val="7315482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178" name="Shape 178"/>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14</a:t>
            </a:fld>
            <a:endParaRPr lang="en-US"/>
          </a:p>
        </p:txBody>
      </p:sp>
    </p:spTree>
    <p:extLst>
      <p:ext uri="{BB962C8B-B14F-4D97-AF65-F5344CB8AC3E}">
        <p14:creationId xmlns:p14="http://schemas.microsoft.com/office/powerpoint/2010/main" val="7868695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2" name="Shape 192"/>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193" name="Shape 193"/>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15</a:t>
            </a:fld>
            <a:endParaRPr lang="en-US"/>
          </a:p>
        </p:txBody>
      </p:sp>
    </p:spTree>
    <p:extLst>
      <p:ext uri="{BB962C8B-B14F-4D97-AF65-F5344CB8AC3E}">
        <p14:creationId xmlns:p14="http://schemas.microsoft.com/office/powerpoint/2010/main" val="3492764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6" name="Shape 206"/>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207" name="Shape 207"/>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16</a:t>
            </a:fld>
            <a:endParaRPr lang="en-US"/>
          </a:p>
        </p:txBody>
      </p:sp>
    </p:spTree>
    <p:extLst>
      <p:ext uri="{BB962C8B-B14F-4D97-AF65-F5344CB8AC3E}">
        <p14:creationId xmlns:p14="http://schemas.microsoft.com/office/powerpoint/2010/main" val="7360504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214" name="Shape 214"/>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17</a:t>
            </a:fld>
            <a:endParaRPr lang="en-US"/>
          </a:p>
        </p:txBody>
      </p:sp>
    </p:spTree>
    <p:extLst>
      <p:ext uri="{BB962C8B-B14F-4D97-AF65-F5344CB8AC3E}">
        <p14:creationId xmlns:p14="http://schemas.microsoft.com/office/powerpoint/2010/main" val="12936694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0" name="Shape 220"/>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221" name="Shape 221"/>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18</a:t>
            </a:fld>
            <a:endParaRPr lang="en-US"/>
          </a:p>
        </p:txBody>
      </p:sp>
    </p:spTree>
    <p:extLst>
      <p:ext uri="{BB962C8B-B14F-4D97-AF65-F5344CB8AC3E}">
        <p14:creationId xmlns:p14="http://schemas.microsoft.com/office/powerpoint/2010/main" val="15779703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7" name="Shape 227"/>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228" name="Shape 228"/>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None/>
            </a:pPr>
            <a:fld id="{00000000-1234-1234-1234-123412341234}" type="slidenum">
              <a:rPr lang="en-US"/>
              <a:t>19</a:t>
            </a:fld>
            <a:endParaRPr lang="en-US"/>
          </a:p>
        </p:txBody>
      </p:sp>
    </p:spTree>
    <p:extLst>
      <p:ext uri="{BB962C8B-B14F-4D97-AF65-F5344CB8AC3E}">
        <p14:creationId xmlns:p14="http://schemas.microsoft.com/office/powerpoint/2010/main" val="1671409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3" name="Shape 93"/>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Applications!!</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Regret vs. Reward (opportunity cost)</a:t>
            </a:r>
          </a:p>
        </p:txBody>
      </p:sp>
      <p:sp>
        <p:nvSpPr>
          <p:cNvPr id="94" name="Shape 94"/>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340192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251" name="Shape 25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89406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Shape 277"/>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278" name="Shape 278"/>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47330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Shape 282"/>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283" name="Shape 28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81996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Shape 282"/>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283" name="Shape 28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73405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290" name="Shape 290"/>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19122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102" name="Shape 102"/>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89174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109" name="Shape 109"/>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3392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117" name="Shape 11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5847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117" name="Shape 11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3614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 discuss some </a:t>
            </a:r>
            <a:r>
              <a:rPr lang="en-US" baseline="0" dirty="0" err="1" smtClean="0"/>
              <a:t>alogrithms</a:t>
            </a:r>
            <a:r>
              <a:rPr lang="en-US" baseline="0" dirty="0" smtClean="0"/>
              <a:t> that are described in literature. The move naive algorithm is the epsilon greedy </a:t>
            </a:r>
            <a:r>
              <a:rPr lang="en-US" baseline="0" dirty="0" err="1" smtClean="0"/>
              <a:t>algorithim</a:t>
            </a:r>
            <a:r>
              <a:rPr lang="en-US" baseline="0" dirty="0" smtClean="0"/>
              <a:t>. So the problem with pure exploitation </a:t>
            </a:r>
            <a:r>
              <a:rPr lang="en-US" baseline="0" dirty="0" err="1" smtClean="0"/>
              <a:t>algorithim</a:t>
            </a:r>
            <a:r>
              <a:rPr lang="en-US" baseline="0" dirty="0" smtClean="0"/>
              <a:t> is that you could get stuck at a suboptimal machine. The epsilon greedy </a:t>
            </a:r>
            <a:r>
              <a:rPr lang="en-US" baseline="0" dirty="0" err="1" smtClean="0"/>
              <a:t>algorithim</a:t>
            </a:r>
            <a:r>
              <a:rPr lang="en-US" baseline="0" dirty="0" smtClean="0"/>
              <a:t> solves this problem by introducing some exploration. </a:t>
            </a:r>
            <a:r>
              <a:rPr lang="en-US" baseline="0" dirty="0" err="1" smtClean="0"/>
              <a:t>Epislon</a:t>
            </a:r>
            <a:r>
              <a:rPr lang="en-US" baseline="0" dirty="0" smtClean="0"/>
              <a:t>-greedy algorithm, for N iterations you explore machine epsilon percent of the time and for the 1-epsilon percent of the time you will greedily exploit the best machine. So the epsilon parameter essentially control the amount of exploitation and exploration that the algorithm does. One issue is the </a:t>
            </a:r>
            <a:r>
              <a:rPr lang="en-US" baseline="0" smtClean="0"/>
              <a:t>constt</a:t>
            </a:r>
            <a:endParaRPr lang="en-US" baseline="0" dirty="0" smtClean="0"/>
          </a:p>
          <a:p>
            <a:r>
              <a:rPr lang="en-US" baseline="0" dirty="0" smtClean="0"/>
              <a:t> </a:t>
            </a:r>
          </a:p>
          <a:p>
            <a:endParaRPr lang="en-US" dirty="0" smtClean="0"/>
          </a:p>
          <a:p>
            <a:r>
              <a:rPr lang="en-US" dirty="0" smtClean="0"/>
              <a:t>Easy to implement</a:t>
            </a:r>
          </a:p>
          <a:p>
            <a:r>
              <a:rPr lang="en-US" dirty="0" smtClean="0"/>
              <a:t>Easy</a:t>
            </a:r>
            <a:r>
              <a:rPr lang="en-US" baseline="0" dirty="0" smtClean="0"/>
              <a:t> to understand </a:t>
            </a:r>
          </a:p>
          <a:p>
            <a:r>
              <a:rPr lang="en-US" baseline="0" dirty="0" smtClean="0"/>
              <a:t>And it works pretty well;</a:t>
            </a:r>
          </a:p>
          <a:p>
            <a:endParaRPr lang="en-US" baseline="0" dirty="0" smtClean="0"/>
          </a:p>
        </p:txBody>
      </p:sp>
      <p:sp>
        <p:nvSpPr>
          <p:cNvPr id="4" name="Slide Number Placeholder 3"/>
          <p:cNvSpPr>
            <a:spLocks noGrp="1"/>
          </p:cNvSpPr>
          <p:nvPr>
            <p:ph type="sldNum" sz="quarter" idx="10"/>
          </p:nvPr>
        </p:nvSpPr>
        <p:spPr/>
        <p:txBody>
          <a:bodyPr/>
          <a:lstStyle/>
          <a:p>
            <a:fld id="{C6917E6C-B338-FE4B-A7AA-631DF73B1715}" type="slidenum">
              <a:rPr lang="en-US" smtClean="0"/>
              <a:t>7</a:t>
            </a:fld>
            <a:endParaRPr lang="en-US"/>
          </a:p>
        </p:txBody>
      </p:sp>
    </p:spTree>
    <p:extLst>
      <p:ext uri="{BB962C8B-B14F-4D97-AF65-F5344CB8AC3E}">
        <p14:creationId xmlns:p14="http://schemas.microsoft.com/office/powerpoint/2010/main" val="10220710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132" name="Shape 13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97172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140" name="Shape 14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9026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1524000" y="1122362"/>
            <a:ext cx="9144000" cy="23876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60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7" name="Shape 17"/>
          <p:cNvSpPr txBox="1">
            <a:spLocks noGrp="1"/>
          </p:cNvSpPr>
          <p:nvPr>
            <p:ph type="subTitle" idx="1"/>
          </p:nvPr>
        </p:nvSpPr>
        <p:spPr>
          <a:xfrm>
            <a:off x="1524000" y="3602037"/>
            <a:ext cx="9144000" cy="1655761"/>
          </a:xfrm>
          <a:prstGeom prst="rect">
            <a:avLst/>
          </a:prstGeom>
          <a:noFill/>
          <a:ln>
            <a:noFill/>
          </a:ln>
        </p:spPr>
        <p:txBody>
          <a:bodyPr lIns="91425" tIns="91425" rIns="91425" bIns="91425" anchor="t" anchorCtr="0"/>
          <a:lstStyle>
            <a:lvl1pPr marL="0" marR="0" lvl="0" indent="0" algn="ctr" rtl="0">
              <a:lnSpc>
                <a:spcPct val="90000"/>
              </a:lnSpc>
              <a:spcBef>
                <a:spcPts val="1000"/>
              </a:spcBef>
              <a:buClr>
                <a:schemeClr val="dk1"/>
              </a:buClr>
              <a:buFont typeface="Arial"/>
              <a:buNone/>
              <a:defRPr sz="2400" b="0" i="0" u="none" strike="noStrike" cap="none">
                <a:solidFill>
                  <a:schemeClr val="dk1"/>
                </a:solidFill>
                <a:latin typeface="Calibri"/>
                <a:ea typeface="Calibri"/>
                <a:cs typeface="Calibri"/>
                <a:sym typeface="Calibri"/>
              </a:defRPr>
            </a:lvl1pPr>
            <a:lvl2pPr marL="457200" marR="0" lvl="1" indent="0" algn="ctr"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4" name="Shape 74"/>
          <p:cNvSpPr txBox="1">
            <a:spLocks noGrp="1"/>
          </p:cNvSpPr>
          <p:nvPr>
            <p:ph type="body" idx="1"/>
          </p:nvPr>
        </p:nvSpPr>
        <p:spPr>
          <a:xfrm rot="5400000">
            <a:off x="3920331" y="-1256505"/>
            <a:ext cx="4351338" cy="10515599"/>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Shape 75"/>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7133431" y="1956594"/>
            <a:ext cx="5811838" cy="2628899"/>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0" name="Shape 80"/>
          <p:cNvSpPr txBox="1">
            <a:spLocks noGrp="1"/>
          </p:cNvSpPr>
          <p:nvPr>
            <p:ph type="body" idx="1"/>
          </p:nvPr>
        </p:nvSpPr>
        <p:spPr>
          <a:xfrm rot="5400000">
            <a:off x="1799431" y="-596105"/>
            <a:ext cx="5811838" cy="7734299"/>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831850" y="1709738"/>
            <a:ext cx="10515599" cy="2852737"/>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60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9" name="Shape 29"/>
          <p:cNvSpPr txBox="1">
            <a:spLocks noGrp="1"/>
          </p:cNvSpPr>
          <p:nvPr>
            <p:ph type="body" idx="1"/>
          </p:nvPr>
        </p:nvSpPr>
        <p:spPr>
          <a:xfrm>
            <a:off x="831850" y="4589462"/>
            <a:ext cx="10515599" cy="1500187"/>
          </a:xfrm>
          <a:prstGeom prst="rect">
            <a:avLst/>
          </a:prstGeom>
          <a:noFill/>
          <a:ln>
            <a:noFill/>
          </a:ln>
        </p:spPr>
        <p:txBody>
          <a:bodyPr lIns="91425" tIns="91425" rIns="91425" bIns="91425" anchor="t" anchorCtr="0"/>
          <a:lstStyle>
            <a:lvl1pPr marL="0" marR="0" lvl="0" indent="0" algn="l" rtl="0">
              <a:lnSpc>
                <a:spcPct val="90000"/>
              </a:lnSpc>
              <a:spcBef>
                <a:spcPts val="1000"/>
              </a:spcBef>
              <a:buClr>
                <a:srgbClr val="888888"/>
              </a:buClr>
              <a:buFont typeface="Arial"/>
              <a:buNone/>
              <a:defRPr sz="2400" b="0" i="0" u="none" strike="noStrike" cap="none">
                <a:solidFill>
                  <a:srgbClr val="888888"/>
                </a:solidFill>
                <a:latin typeface="Calibri"/>
                <a:ea typeface="Calibri"/>
                <a:cs typeface="Calibri"/>
                <a:sym typeface="Calibri"/>
              </a:defRPr>
            </a:lvl1pPr>
            <a:lvl2pPr marL="457200" marR="0" lvl="1" indent="0" algn="l" rtl="0">
              <a:lnSpc>
                <a:spcPct val="90000"/>
              </a:lnSpc>
              <a:spcBef>
                <a:spcPts val="500"/>
              </a:spcBef>
              <a:buClr>
                <a:srgbClr val="888888"/>
              </a:buClr>
              <a:buFont typeface="Arial"/>
              <a:buNone/>
              <a:defRPr sz="2000" b="0" i="0" u="none" strike="noStrike" cap="none">
                <a:solidFill>
                  <a:srgbClr val="888888"/>
                </a:solidFill>
                <a:latin typeface="Calibri"/>
                <a:ea typeface="Calibri"/>
                <a:cs typeface="Calibri"/>
                <a:sym typeface="Calibri"/>
              </a:defRPr>
            </a:lvl2pPr>
            <a:lvl3pPr marL="914400" marR="0" lvl="2" indent="0" algn="l" rtl="0">
              <a:lnSpc>
                <a:spcPct val="90000"/>
              </a:lnSpc>
              <a:spcBef>
                <a:spcPts val="500"/>
              </a:spcBef>
              <a:buClr>
                <a:srgbClr val="888888"/>
              </a:buClr>
              <a:buFont typeface="Arial"/>
              <a:buNone/>
              <a:defRPr sz="1800" b="0" i="0" u="none" strike="noStrike" cap="none">
                <a:solidFill>
                  <a:srgbClr val="888888"/>
                </a:solidFill>
                <a:latin typeface="Calibri"/>
                <a:ea typeface="Calibri"/>
                <a:cs typeface="Calibri"/>
                <a:sym typeface="Calibri"/>
              </a:defRPr>
            </a:lvl3pPr>
            <a:lvl4pPr marL="1371600" marR="0" lvl="3" indent="0" algn="l" rtl="0">
              <a:lnSpc>
                <a:spcPct val="90000"/>
              </a:lnSpc>
              <a:spcBef>
                <a:spcPts val="500"/>
              </a:spcBef>
              <a:buClr>
                <a:srgbClr val="888888"/>
              </a:buClr>
              <a:buFont typeface="Arial"/>
              <a:buNone/>
              <a:defRPr sz="1600" b="0" i="0" u="none" strike="noStrike" cap="none">
                <a:solidFill>
                  <a:srgbClr val="888888"/>
                </a:solidFill>
                <a:latin typeface="Calibri"/>
                <a:ea typeface="Calibri"/>
                <a:cs typeface="Calibri"/>
                <a:sym typeface="Calibri"/>
              </a:defRPr>
            </a:lvl4pPr>
            <a:lvl5pPr marL="1828800" marR="0" lvl="4" indent="0" algn="l" rtl="0">
              <a:lnSpc>
                <a:spcPct val="90000"/>
              </a:lnSpc>
              <a:spcBef>
                <a:spcPts val="500"/>
              </a:spcBef>
              <a:buClr>
                <a:srgbClr val="888888"/>
              </a:buClr>
              <a:buFont typeface="Arial"/>
              <a:buNone/>
              <a:defRPr sz="1600" b="0" i="0" u="none" strike="noStrike" cap="none">
                <a:solidFill>
                  <a:srgbClr val="888888"/>
                </a:solidFill>
                <a:latin typeface="Calibri"/>
                <a:ea typeface="Calibri"/>
                <a:cs typeface="Calibri"/>
                <a:sym typeface="Calibri"/>
              </a:defRPr>
            </a:lvl5pPr>
            <a:lvl6pPr marL="2286000" marR="0" lvl="5" indent="0" algn="l" rtl="0">
              <a:lnSpc>
                <a:spcPct val="90000"/>
              </a:lnSpc>
              <a:spcBef>
                <a:spcPts val="500"/>
              </a:spcBef>
              <a:buClr>
                <a:srgbClr val="888888"/>
              </a:buClr>
              <a:buFont typeface="Arial"/>
              <a:buNone/>
              <a:defRPr sz="1600" b="0" i="0" u="none" strike="noStrike" cap="none">
                <a:solidFill>
                  <a:srgbClr val="888888"/>
                </a:solidFill>
                <a:latin typeface="Calibri"/>
                <a:ea typeface="Calibri"/>
                <a:cs typeface="Calibri"/>
                <a:sym typeface="Calibri"/>
              </a:defRPr>
            </a:lvl6pPr>
            <a:lvl7pPr marL="2743200" marR="0" lvl="6" indent="0" algn="l" rtl="0">
              <a:lnSpc>
                <a:spcPct val="90000"/>
              </a:lnSpc>
              <a:spcBef>
                <a:spcPts val="500"/>
              </a:spcBef>
              <a:buClr>
                <a:srgbClr val="888888"/>
              </a:buClr>
              <a:buFont typeface="Arial"/>
              <a:buNone/>
              <a:defRPr sz="1600" b="0" i="0" u="none" strike="noStrike" cap="none">
                <a:solidFill>
                  <a:srgbClr val="888888"/>
                </a:solidFill>
                <a:latin typeface="Calibri"/>
                <a:ea typeface="Calibri"/>
                <a:cs typeface="Calibri"/>
                <a:sym typeface="Calibri"/>
              </a:defRPr>
            </a:lvl7pPr>
            <a:lvl8pPr marL="3200400" marR="0" lvl="7" indent="0" algn="l" rtl="0">
              <a:lnSpc>
                <a:spcPct val="90000"/>
              </a:lnSpc>
              <a:spcBef>
                <a:spcPts val="500"/>
              </a:spcBef>
              <a:buClr>
                <a:srgbClr val="888888"/>
              </a:buClr>
              <a:buFont typeface="Arial"/>
              <a:buNone/>
              <a:defRPr sz="1600" b="0" i="0" u="none" strike="noStrike" cap="none">
                <a:solidFill>
                  <a:srgbClr val="888888"/>
                </a:solidFill>
                <a:latin typeface="Calibri"/>
                <a:ea typeface="Calibri"/>
                <a:cs typeface="Calibri"/>
                <a:sym typeface="Calibri"/>
              </a:defRPr>
            </a:lvl8pPr>
            <a:lvl9pPr marL="3657600" marR="0" lvl="8" indent="0" algn="l" rtl="0">
              <a:lnSpc>
                <a:spcPct val="90000"/>
              </a:lnSpc>
              <a:spcBef>
                <a:spcPts val="500"/>
              </a:spcBef>
              <a:buClr>
                <a:srgbClr val="888888"/>
              </a:buClr>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0" name="Shape 30"/>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5" name="Shape 35"/>
          <p:cNvSpPr txBox="1">
            <a:spLocks noGrp="1"/>
          </p:cNvSpPr>
          <p:nvPr>
            <p:ph type="body" idx="1"/>
          </p:nvPr>
        </p:nvSpPr>
        <p:spPr>
          <a:xfrm>
            <a:off x="838200" y="1825625"/>
            <a:ext cx="5181600" cy="4351338"/>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body" idx="2"/>
          </p:nvPr>
        </p:nvSpPr>
        <p:spPr>
          <a:xfrm>
            <a:off x="6172200" y="1825625"/>
            <a:ext cx="5181600" cy="4351338"/>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8" name="Shape 38"/>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839787" y="365125"/>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2" name="Shape 42"/>
          <p:cNvSpPr txBox="1">
            <a:spLocks noGrp="1"/>
          </p:cNvSpPr>
          <p:nvPr>
            <p:ph type="body" idx="1"/>
          </p:nvPr>
        </p:nvSpPr>
        <p:spPr>
          <a:xfrm>
            <a:off x="839787" y="1681163"/>
            <a:ext cx="5157787" cy="823912"/>
          </a:xfrm>
          <a:prstGeom prst="rect">
            <a:avLst/>
          </a:prstGeom>
          <a:noFill/>
          <a:ln>
            <a:noFill/>
          </a:ln>
        </p:spPr>
        <p:txBody>
          <a:bodyPr lIns="91425" tIns="91425" rIns="91425" bIns="91425" anchor="b" anchorCtr="0"/>
          <a:lstStyle>
            <a:lvl1pPr marL="0" marR="0" lvl="0" indent="0" algn="l" rtl="0">
              <a:lnSpc>
                <a:spcPct val="90000"/>
              </a:lnSpc>
              <a:spcBef>
                <a:spcPts val="100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body" idx="2"/>
          </p:nvPr>
        </p:nvSpPr>
        <p:spPr>
          <a:xfrm>
            <a:off x="839787" y="2505075"/>
            <a:ext cx="5157787" cy="3684588"/>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body" idx="3"/>
          </p:nvPr>
        </p:nvSpPr>
        <p:spPr>
          <a:xfrm>
            <a:off x="6172200" y="1681163"/>
            <a:ext cx="5183187" cy="823912"/>
          </a:xfrm>
          <a:prstGeom prst="rect">
            <a:avLst/>
          </a:prstGeom>
          <a:noFill/>
          <a:ln>
            <a:noFill/>
          </a:ln>
        </p:spPr>
        <p:txBody>
          <a:bodyPr lIns="91425" tIns="91425" rIns="91425" bIns="91425" anchor="b" anchorCtr="0"/>
          <a:lstStyle>
            <a:lvl1pPr marL="0" marR="0" lvl="0" indent="0" algn="l" rtl="0">
              <a:lnSpc>
                <a:spcPct val="90000"/>
              </a:lnSpc>
              <a:spcBef>
                <a:spcPts val="100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5" name="Shape 45"/>
          <p:cNvSpPr txBox="1">
            <a:spLocks noGrp="1"/>
          </p:cNvSpPr>
          <p:nvPr>
            <p:ph type="body" idx="4"/>
          </p:nvPr>
        </p:nvSpPr>
        <p:spPr>
          <a:xfrm>
            <a:off x="6172200" y="2505075"/>
            <a:ext cx="5183187" cy="3684588"/>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6" name="Shape 46"/>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1" name="Shape 51"/>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4"/>
        <p:cNvGrpSpPr/>
        <p:nvPr/>
      </p:nvGrpSpPr>
      <p:grpSpPr>
        <a:xfrm>
          <a:off x="0" y="0"/>
          <a:ext cx="0" cy="0"/>
          <a:chOff x="0" y="0"/>
          <a:chExt cx="0" cy="0"/>
        </a:xfrm>
      </p:grpSpPr>
      <p:sp>
        <p:nvSpPr>
          <p:cNvPr id="55" name="Shape 55"/>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839787" y="457200"/>
            <a:ext cx="3932237" cy="160019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32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0" name="Shape 60"/>
          <p:cNvSpPr txBox="1">
            <a:spLocks noGrp="1"/>
          </p:cNvSpPr>
          <p:nvPr>
            <p:ph type="body" idx="1"/>
          </p:nvPr>
        </p:nvSpPr>
        <p:spPr>
          <a:xfrm>
            <a:off x="5183187" y="987425"/>
            <a:ext cx="6172199" cy="4873624"/>
          </a:xfrm>
          <a:prstGeom prst="rect">
            <a:avLst/>
          </a:prstGeom>
          <a:noFill/>
          <a:ln>
            <a:noFill/>
          </a:ln>
        </p:spPr>
        <p:txBody>
          <a:bodyPr lIns="91425" tIns="91425" rIns="91425" bIns="91425" anchor="t" anchorCtr="0"/>
          <a:lstStyle>
            <a:lvl1pPr marL="228600" marR="0" lvl="0" indent="-25400" algn="l" rtl="0">
              <a:lnSpc>
                <a:spcPct val="90000"/>
              </a:lnSpc>
              <a:spcBef>
                <a:spcPts val="100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685800" marR="0" lvl="1" indent="-50800" algn="l" rtl="0">
              <a:lnSpc>
                <a:spcPct val="90000"/>
              </a:lnSpc>
              <a:spcBef>
                <a:spcPts val="5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2"/>
          </p:nvPr>
        </p:nvSpPr>
        <p:spPr>
          <a:xfrm>
            <a:off x="839787" y="2057400"/>
            <a:ext cx="3932237" cy="3811588"/>
          </a:xfrm>
          <a:prstGeom prst="rect">
            <a:avLst/>
          </a:prstGeom>
          <a:noFill/>
          <a:ln>
            <a:noFill/>
          </a:ln>
        </p:spPr>
        <p:txBody>
          <a:bodyPr lIns="91425" tIns="91425" rIns="91425" bIns="91425" anchor="t" anchorCtr="0"/>
          <a:lstStyle>
            <a:lvl1pPr marL="0" marR="0" lvl="0" indent="0" algn="l" rtl="0">
              <a:lnSpc>
                <a:spcPct val="90000"/>
              </a:lnSpc>
              <a:spcBef>
                <a:spcPts val="1000"/>
              </a:spcBef>
              <a:buClr>
                <a:schemeClr val="dk1"/>
              </a:buClr>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839787" y="457200"/>
            <a:ext cx="3932237" cy="160019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dk1"/>
              </a:buClr>
              <a:buFont typeface="Calibri"/>
              <a:buNone/>
              <a:defRPr sz="32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7" name="Shape 67"/>
          <p:cNvSpPr>
            <a:spLocks noGrp="1"/>
          </p:cNvSpPr>
          <p:nvPr>
            <p:ph type="pic" idx="2"/>
          </p:nvPr>
        </p:nvSpPr>
        <p:spPr>
          <a:xfrm>
            <a:off x="5183187" y="987425"/>
            <a:ext cx="6172199" cy="4873624"/>
          </a:xfrm>
          <a:prstGeom prst="rect">
            <a:avLst/>
          </a:prstGeom>
          <a:noFill/>
          <a:ln>
            <a:noFill/>
          </a:ln>
        </p:spPr>
        <p:txBody>
          <a:bodyPr lIns="91425" tIns="91425" rIns="91425" bIns="91425" anchor="t" anchorCtr="0"/>
          <a:lstStyle>
            <a:lvl1pPr marL="0" marR="0" lvl="0" indent="0" algn="l"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839787" y="2057400"/>
            <a:ext cx="3932237" cy="3811588"/>
          </a:xfrm>
          <a:prstGeom prst="rect">
            <a:avLst/>
          </a:prstGeom>
          <a:noFill/>
          <a:ln>
            <a:noFill/>
          </a:ln>
        </p:spPr>
        <p:txBody>
          <a:bodyPr lIns="91425" tIns="91425" rIns="91425" bIns="91425" anchor="t" anchorCtr="0"/>
          <a:lstStyle>
            <a:lvl1pPr marL="0" marR="0" lvl="0" indent="0" algn="l" rtl="0">
              <a:lnSpc>
                <a:spcPct val="90000"/>
              </a:lnSpc>
              <a:spcBef>
                <a:spcPts val="1000"/>
              </a:spcBef>
              <a:buClr>
                <a:schemeClr val="dk1"/>
              </a:buClr>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9" name="Shape 69"/>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4.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txBox="1">
            <a:spLocks noGrp="1"/>
          </p:cNvSpPr>
          <p:nvPr>
            <p:ph type="ctrTitle"/>
          </p:nvPr>
        </p:nvSpPr>
        <p:spPr>
          <a:xfrm>
            <a:off x="1524000" y="-902651"/>
            <a:ext cx="9144000" cy="2387600"/>
          </a:xfrm>
          <a:prstGeom prst="rect">
            <a:avLst/>
          </a:prstGeom>
          <a:noFill/>
          <a:ln>
            <a:noFill/>
          </a:ln>
        </p:spPr>
        <p:txBody>
          <a:bodyPr lIns="91425" tIns="45700" rIns="91425" bIns="45700" anchor="b" anchorCtr="0">
            <a:noAutofit/>
          </a:bodyPr>
          <a:lstStyle/>
          <a:p>
            <a:pPr marL="0" marR="0" lvl="0" indent="0" algn="ctr" rtl="0">
              <a:lnSpc>
                <a:spcPct val="90000"/>
              </a:lnSpc>
              <a:spcBef>
                <a:spcPts val="0"/>
              </a:spcBef>
              <a:buClr>
                <a:schemeClr val="dk1"/>
              </a:buClr>
              <a:buSzPct val="25000"/>
              <a:buFont typeface="Calibri"/>
              <a:buNone/>
            </a:pPr>
            <a:r>
              <a:rPr lang="en-US" sz="6000" b="0" i="0" u="none" strike="noStrike" cap="none">
                <a:solidFill>
                  <a:schemeClr val="dk1"/>
                </a:solidFill>
                <a:latin typeface="Calibri"/>
                <a:ea typeface="Calibri"/>
                <a:cs typeface="Calibri"/>
                <a:sym typeface="Calibri"/>
              </a:rPr>
              <a:t>Multi-Armed Bandit</a:t>
            </a:r>
          </a:p>
        </p:txBody>
      </p:sp>
      <p:sp>
        <p:nvSpPr>
          <p:cNvPr id="89" name="Shape 89"/>
          <p:cNvSpPr txBox="1">
            <a:spLocks noGrp="1"/>
          </p:cNvSpPr>
          <p:nvPr>
            <p:ph type="subTitle" idx="1"/>
          </p:nvPr>
        </p:nvSpPr>
        <p:spPr>
          <a:xfrm>
            <a:off x="1636541" y="5202237"/>
            <a:ext cx="9144000" cy="1655761"/>
          </a:xfrm>
          <a:prstGeom prst="rect">
            <a:avLst/>
          </a:prstGeom>
          <a:noFill/>
          <a:ln>
            <a:noFill/>
          </a:ln>
        </p:spPr>
        <p:txBody>
          <a:bodyPr lIns="91425" tIns="45700" rIns="91425" bIns="45700" anchor="t" anchorCtr="0">
            <a:noAutofit/>
          </a:bodyPr>
          <a:lstStyle/>
          <a:p>
            <a:pPr marL="0" marR="0" lvl="0" indent="0" algn="ctr" rtl="0">
              <a:lnSpc>
                <a:spcPct val="90000"/>
              </a:lnSpc>
              <a:spcBef>
                <a:spcPts val="0"/>
              </a:spcBef>
              <a:buClr>
                <a:schemeClr val="dk1"/>
              </a:buClr>
              <a:buSzPct val="25000"/>
              <a:buFont typeface="Arial"/>
              <a:buNone/>
            </a:pPr>
            <a:r>
              <a:rPr lang="en-US" sz="2400" b="0" i="0" u="none" strike="noStrike" cap="none">
                <a:solidFill>
                  <a:schemeClr val="dk1"/>
                </a:solidFill>
                <a:latin typeface="Calibri"/>
                <a:ea typeface="Calibri"/>
                <a:cs typeface="Calibri"/>
                <a:sym typeface="Calibri"/>
              </a:rPr>
              <a:t>Sanjay Hariharan, Sunith Suresh, Lin Xiao, Ilan Man</a:t>
            </a:r>
          </a:p>
        </p:txBody>
      </p:sp>
      <p:pic>
        <p:nvPicPr>
          <p:cNvPr id="90" name="Shape 90"/>
          <p:cNvPicPr preferRelativeResize="0"/>
          <p:nvPr/>
        </p:nvPicPr>
        <p:blipFill rotWithShape="1">
          <a:blip r:embed="rId3">
            <a:alphaModFix/>
          </a:blip>
          <a:srcRect/>
          <a:stretch/>
        </p:blipFill>
        <p:spPr>
          <a:xfrm>
            <a:off x="4091158" y="1635466"/>
            <a:ext cx="3784600" cy="3136899"/>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Shape 151"/>
          <p:cNvSpPr txBox="1">
            <a:spLocks noGrp="1"/>
          </p:cNvSpPr>
          <p:nvPr>
            <p:ph type="title"/>
          </p:nvPr>
        </p:nvSpPr>
        <p:spPr>
          <a:xfrm>
            <a:off x="838200" y="365125"/>
            <a:ext cx="10515600" cy="1325700"/>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Thompson Sampling</a:t>
            </a:r>
          </a:p>
        </p:txBody>
      </p:sp>
      <p:pic>
        <p:nvPicPr>
          <p:cNvPr id="153" name="Shape 153"/>
          <p:cNvPicPr preferRelativeResize="0"/>
          <p:nvPr/>
        </p:nvPicPr>
        <p:blipFill rotWithShape="1">
          <a:blip r:embed="rId3">
            <a:alphaModFix/>
          </a:blip>
          <a:srcRect/>
          <a:stretch/>
        </p:blipFill>
        <p:spPr>
          <a:xfrm>
            <a:off x="1994775" y="3243373"/>
            <a:ext cx="7905900" cy="2933700"/>
          </a:xfrm>
          <a:prstGeom prst="rect">
            <a:avLst/>
          </a:prstGeom>
          <a:noFill/>
          <a:ln>
            <a:noFill/>
          </a:ln>
        </p:spPr>
      </p:pic>
      <p:sp>
        <p:nvSpPr>
          <p:cNvPr id="6" name="TextBox 5"/>
          <p:cNvSpPr txBox="1"/>
          <p:nvPr/>
        </p:nvSpPr>
        <p:spPr>
          <a:xfrm>
            <a:off x="1844566" y="2963917"/>
            <a:ext cx="3153103" cy="646331"/>
          </a:xfrm>
          <a:prstGeom prst="rect">
            <a:avLst/>
          </a:prstGeom>
          <a:noFill/>
        </p:spPr>
        <p:txBody>
          <a:bodyPr wrap="square" rtlCol="0">
            <a:spAutoFit/>
          </a:bodyPr>
          <a:lstStyle/>
          <a:p>
            <a:pPr algn="ctr"/>
            <a:r>
              <a:rPr lang="en-US" sz="3600" b="1" dirty="0" smtClean="0">
                <a:solidFill>
                  <a:srgbClr val="FF0000"/>
                </a:solidFill>
              </a:rPr>
              <a:t>EXPLORE!</a:t>
            </a:r>
            <a:endParaRPr lang="en-US" sz="3600" b="1" dirty="0">
              <a:solidFill>
                <a:srgbClr val="FF0000"/>
              </a:solidFill>
            </a:endParaRPr>
          </a:p>
        </p:txBody>
      </p:sp>
      <p:sp>
        <p:nvSpPr>
          <p:cNvPr id="7" name="TextBox 6"/>
          <p:cNvSpPr txBox="1"/>
          <p:nvPr/>
        </p:nvSpPr>
        <p:spPr>
          <a:xfrm>
            <a:off x="4371173" y="2951739"/>
            <a:ext cx="3153103" cy="646331"/>
          </a:xfrm>
          <a:prstGeom prst="rect">
            <a:avLst/>
          </a:prstGeom>
          <a:noFill/>
        </p:spPr>
        <p:txBody>
          <a:bodyPr wrap="square" rtlCol="0">
            <a:spAutoFit/>
          </a:bodyPr>
          <a:lstStyle/>
          <a:p>
            <a:pPr algn="ctr"/>
            <a:r>
              <a:rPr lang="en-US" sz="3600" b="1" dirty="0" smtClean="0">
                <a:solidFill>
                  <a:schemeClr val="accent5"/>
                </a:solidFill>
              </a:rPr>
              <a:t>EXPLOIT!</a:t>
            </a:r>
            <a:endParaRPr lang="en-US" sz="3600" b="1" dirty="0">
              <a:solidFill>
                <a:schemeClr val="accent5"/>
              </a:solidFill>
            </a:endParaRPr>
          </a:p>
        </p:txBody>
      </p:sp>
      <p:sp>
        <p:nvSpPr>
          <p:cNvPr id="8" name="TextBox 7"/>
          <p:cNvSpPr txBox="1"/>
          <p:nvPr/>
        </p:nvSpPr>
        <p:spPr>
          <a:xfrm>
            <a:off x="6897780" y="2963917"/>
            <a:ext cx="3153103" cy="584775"/>
          </a:xfrm>
          <a:prstGeom prst="rect">
            <a:avLst/>
          </a:prstGeom>
          <a:noFill/>
        </p:spPr>
        <p:txBody>
          <a:bodyPr wrap="square" rtlCol="0">
            <a:spAutoFit/>
          </a:bodyPr>
          <a:lstStyle/>
          <a:p>
            <a:pPr algn="ctr"/>
            <a:r>
              <a:rPr lang="en-US" sz="3200" b="1" dirty="0" smtClean="0">
                <a:solidFill>
                  <a:schemeClr val="accent6"/>
                </a:solidFill>
              </a:rPr>
              <a:t>THOMPSON!</a:t>
            </a:r>
            <a:endParaRPr lang="en-US" sz="3200" b="1" dirty="0">
              <a:solidFill>
                <a:schemeClr val="accent6"/>
              </a:solidFill>
            </a:endParaRPr>
          </a:p>
        </p:txBody>
      </p:sp>
    </p:spTree>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838200" y="365125"/>
            <a:ext cx="10515600" cy="1325700"/>
          </a:xfrm>
          <a:prstGeom prst="rect">
            <a:avLst/>
          </a:prstGeom>
        </p:spPr>
        <p:txBody>
          <a:bodyPr lIns="91425" tIns="91425" rIns="91425" bIns="91425" anchor="ctr" anchorCtr="0">
            <a:noAutofit/>
          </a:bodyPr>
          <a:lstStyle/>
          <a:p>
            <a:pPr lvl="0" rtl="0">
              <a:spcBef>
                <a:spcPts val="0"/>
              </a:spcBef>
              <a:buNone/>
            </a:pPr>
            <a:r>
              <a:rPr lang="en-US"/>
              <a:t>Concentration bounds</a:t>
            </a:r>
          </a:p>
          <a:p>
            <a:pPr lvl="0" rtl="0">
              <a:spcBef>
                <a:spcPts val="0"/>
              </a:spcBef>
              <a:buNone/>
            </a:pPr>
            <a:endParaRPr sz="3600"/>
          </a:p>
        </p:txBody>
      </p:sp>
      <p:sp>
        <p:nvSpPr>
          <p:cNvPr id="160" name="Shape 160"/>
          <p:cNvSpPr txBox="1">
            <a:spLocks noGrp="1"/>
          </p:cNvSpPr>
          <p:nvPr>
            <p:ph type="body" idx="1"/>
          </p:nvPr>
        </p:nvSpPr>
        <p:spPr>
          <a:xfrm>
            <a:off x="838200" y="1825625"/>
            <a:ext cx="10515600" cy="4351200"/>
          </a:xfrm>
          <a:prstGeom prst="rect">
            <a:avLst/>
          </a:prstGeom>
        </p:spPr>
        <p:txBody>
          <a:bodyPr lIns="91425" tIns="91425" rIns="91425" bIns="91425" anchor="t" anchorCtr="0">
            <a:noAutofit/>
          </a:bodyPr>
          <a:lstStyle/>
          <a:p>
            <a:pPr marL="457200" lvl="0" indent="-457200" rtl="0">
              <a:spcBef>
                <a:spcPts val="0"/>
              </a:spcBef>
              <a:buSzPct val="100000"/>
            </a:pPr>
            <a:r>
              <a:rPr lang="en-US" sz="3600"/>
              <a:t>sequence of n independent fair coin flips</a:t>
            </a:r>
          </a:p>
          <a:p>
            <a:pPr marL="0" marR="0" lvl="0" indent="0" algn="l" rtl="0">
              <a:lnSpc>
                <a:spcPct val="90000"/>
              </a:lnSpc>
              <a:spcBef>
                <a:spcPts val="1000"/>
              </a:spcBef>
              <a:spcAft>
                <a:spcPts val="0"/>
              </a:spcAft>
              <a:buNone/>
            </a:pPr>
            <a:endParaRPr sz="3600"/>
          </a:p>
        </p:txBody>
      </p:sp>
    </p:spTree>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838200" y="365125"/>
            <a:ext cx="10515600" cy="1325700"/>
          </a:xfrm>
          <a:prstGeom prst="rect">
            <a:avLst/>
          </a:prstGeom>
        </p:spPr>
        <p:txBody>
          <a:bodyPr lIns="91425" tIns="91425" rIns="91425" bIns="91425" anchor="ctr" anchorCtr="0">
            <a:noAutofit/>
          </a:bodyPr>
          <a:lstStyle/>
          <a:p>
            <a:pPr lvl="0" rtl="0">
              <a:spcBef>
                <a:spcPts val="0"/>
              </a:spcBef>
              <a:buNone/>
            </a:pPr>
            <a:r>
              <a:rPr lang="en-US"/>
              <a:t>Concentration bounds</a:t>
            </a:r>
          </a:p>
          <a:p>
            <a:pPr lvl="0" rtl="0">
              <a:spcBef>
                <a:spcPts val="0"/>
              </a:spcBef>
              <a:buNone/>
            </a:pPr>
            <a:endParaRPr sz="3600"/>
          </a:p>
        </p:txBody>
      </p:sp>
      <p:sp>
        <p:nvSpPr>
          <p:cNvPr id="167" name="Shape 167"/>
          <p:cNvSpPr txBox="1">
            <a:spLocks noGrp="1"/>
          </p:cNvSpPr>
          <p:nvPr>
            <p:ph type="body" idx="1"/>
          </p:nvPr>
        </p:nvSpPr>
        <p:spPr>
          <a:xfrm>
            <a:off x="838200" y="1825625"/>
            <a:ext cx="10515600" cy="4351200"/>
          </a:xfrm>
          <a:prstGeom prst="rect">
            <a:avLst/>
          </a:prstGeom>
        </p:spPr>
        <p:txBody>
          <a:bodyPr lIns="91425" tIns="91425" rIns="91425" bIns="91425" anchor="t" anchorCtr="0">
            <a:noAutofit/>
          </a:bodyPr>
          <a:lstStyle/>
          <a:p>
            <a:pPr marL="457200" lvl="0" indent="-457200" rtl="0">
              <a:spcBef>
                <a:spcPts val="0"/>
              </a:spcBef>
              <a:buSzPct val="100000"/>
            </a:pPr>
            <a:r>
              <a:rPr lang="en-US" sz="3600"/>
              <a:t>sequence of n independent fair coin flips</a:t>
            </a:r>
          </a:p>
          <a:p>
            <a:pPr marL="457200" lvl="0" indent="-457200" rtl="0">
              <a:spcBef>
                <a:spcPts val="0"/>
              </a:spcBef>
              <a:buSzPct val="100000"/>
            </a:pPr>
            <a:r>
              <a:rPr lang="en-US" sz="3600"/>
              <a:t>let X be the number of heads</a:t>
            </a:r>
          </a:p>
          <a:p>
            <a:pPr marL="0" lvl="0" indent="0" rtl="0">
              <a:spcBef>
                <a:spcPts val="0"/>
              </a:spcBef>
              <a:buNone/>
            </a:pPr>
            <a:endParaRPr sz="3600"/>
          </a:p>
        </p:txBody>
      </p:sp>
    </p:spTree>
  </p:cSld>
  <p:clrMapOvr>
    <a:masterClrMapping/>
  </p:clrMapOvr>
  <p:transition spd="slow">
    <p:cu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838200" y="365125"/>
            <a:ext cx="10515600" cy="1325700"/>
          </a:xfrm>
          <a:prstGeom prst="rect">
            <a:avLst/>
          </a:prstGeom>
        </p:spPr>
        <p:txBody>
          <a:bodyPr lIns="91425" tIns="91425" rIns="91425" bIns="91425" anchor="ctr" anchorCtr="0">
            <a:noAutofit/>
          </a:bodyPr>
          <a:lstStyle/>
          <a:p>
            <a:pPr lvl="0" rtl="0">
              <a:spcBef>
                <a:spcPts val="0"/>
              </a:spcBef>
              <a:buNone/>
            </a:pPr>
            <a:r>
              <a:rPr lang="en-US"/>
              <a:t>Concentration bounds</a:t>
            </a:r>
          </a:p>
          <a:p>
            <a:pPr lvl="0" rtl="0">
              <a:spcBef>
                <a:spcPts val="0"/>
              </a:spcBef>
              <a:buNone/>
            </a:pPr>
            <a:endParaRPr sz="3600"/>
          </a:p>
        </p:txBody>
      </p:sp>
      <p:sp>
        <p:nvSpPr>
          <p:cNvPr id="174" name="Shape 174"/>
          <p:cNvSpPr txBox="1">
            <a:spLocks noGrp="1"/>
          </p:cNvSpPr>
          <p:nvPr>
            <p:ph type="body" idx="1"/>
          </p:nvPr>
        </p:nvSpPr>
        <p:spPr>
          <a:xfrm>
            <a:off x="838200" y="1825625"/>
            <a:ext cx="10515600" cy="4351200"/>
          </a:xfrm>
          <a:prstGeom prst="rect">
            <a:avLst/>
          </a:prstGeom>
        </p:spPr>
        <p:txBody>
          <a:bodyPr lIns="91425" tIns="91425" rIns="91425" bIns="91425" anchor="t" anchorCtr="0">
            <a:noAutofit/>
          </a:bodyPr>
          <a:lstStyle/>
          <a:p>
            <a:pPr marL="457200" lvl="0" indent="-457200" rtl="0">
              <a:spcBef>
                <a:spcPts val="0"/>
              </a:spcBef>
              <a:buSzPct val="100000"/>
            </a:pPr>
            <a:r>
              <a:rPr lang="en-US" sz="3600"/>
              <a:t>sequence of n independent fair coin flips</a:t>
            </a:r>
          </a:p>
          <a:p>
            <a:pPr marL="457200" lvl="0" indent="-457200" rtl="0">
              <a:spcBef>
                <a:spcPts val="0"/>
              </a:spcBef>
              <a:buSzPct val="100000"/>
            </a:pPr>
            <a:r>
              <a:rPr lang="en-US" sz="3600"/>
              <a:t>let X be the number of heads</a:t>
            </a:r>
          </a:p>
          <a:p>
            <a:pPr marL="457200" lvl="0" indent="-457200" rtl="0">
              <a:spcBef>
                <a:spcPts val="0"/>
              </a:spcBef>
              <a:buSzPct val="100000"/>
            </a:pPr>
            <a:r>
              <a:rPr lang="en-US" sz="3600"/>
              <a:t>probability of having no more than n/4 heads </a:t>
            </a:r>
          </a:p>
          <a:p>
            <a:pPr marL="0" marR="0" lvl="0" indent="0" algn="l" rtl="0">
              <a:lnSpc>
                <a:spcPct val="90000"/>
              </a:lnSpc>
              <a:spcBef>
                <a:spcPts val="1000"/>
              </a:spcBef>
              <a:spcAft>
                <a:spcPts val="0"/>
              </a:spcAft>
              <a:buNone/>
            </a:pPr>
            <a:endParaRPr sz="3600"/>
          </a:p>
        </p:txBody>
      </p:sp>
    </p:spTree>
  </p:cSld>
  <p:clrMapOvr>
    <a:masterClrMapping/>
  </p:clrMapOvr>
  <p:transition spd="slow">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title"/>
          </p:nvPr>
        </p:nvSpPr>
        <p:spPr>
          <a:xfrm>
            <a:off x="838200" y="365125"/>
            <a:ext cx="10515600" cy="1325700"/>
          </a:xfrm>
          <a:prstGeom prst="rect">
            <a:avLst/>
          </a:prstGeom>
        </p:spPr>
        <p:txBody>
          <a:bodyPr lIns="91425" tIns="91425" rIns="91425" bIns="91425" anchor="ctr" anchorCtr="0">
            <a:noAutofit/>
          </a:bodyPr>
          <a:lstStyle/>
          <a:p>
            <a:pPr lvl="0" rtl="0">
              <a:spcBef>
                <a:spcPts val="0"/>
              </a:spcBef>
              <a:buNone/>
            </a:pPr>
            <a:r>
              <a:rPr lang="en-US"/>
              <a:t>Concentration bounds</a:t>
            </a:r>
          </a:p>
          <a:p>
            <a:pPr lvl="0" rtl="0">
              <a:spcBef>
                <a:spcPts val="0"/>
              </a:spcBef>
              <a:buNone/>
            </a:pPr>
            <a:endParaRPr sz="3600"/>
          </a:p>
        </p:txBody>
      </p:sp>
      <p:sp>
        <p:nvSpPr>
          <p:cNvPr id="181" name="Shape 181"/>
          <p:cNvSpPr txBox="1">
            <a:spLocks noGrp="1"/>
          </p:cNvSpPr>
          <p:nvPr>
            <p:ph type="body" idx="1"/>
          </p:nvPr>
        </p:nvSpPr>
        <p:spPr>
          <a:xfrm>
            <a:off x="838200" y="1825625"/>
            <a:ext cx="10515600" cy="4351200"/>
          </a:xfrm>
          <a:prstGeom prst="rect">
            <a:avLst/>
          </a:prstGeom>
        </p:spPr>
        <p:txBody>
          <a:bodyPr lIns="91425" tIns="91425" rIns="91425" bIns="91425" anchor="t" anchorCtr="0">
            <a:noAutofit/>
          </a:bodyPr>
          <a:lstStyle/>
          <a:p>
            <a:pPr marL="457200" lvl="0" indent="-457200" rtl="0">
              <a:spcBef>
                <a:spcPts val="0"/>
              </a:spcBef>
              <a:buSzPct val="100000"/>
            </a:pPr>
            <a:r>
              <a:rPr lang="en-US" sz="3600"/>
              <a:t>sequence of n independent fair coin flips</a:t>
            </a:r>
          </a:p>
          <a:p>
            <a:pPr marL="457200" lvl="0" indent="-457200" rtl="0">
              <a:spcBef>
                <a:spcPts val="0"/>
              </a:spcBef>
              <a:buSzPct val="100000"/>
            </a:pPr>
            <a:r>
              <a:rPr lang="en-US" sz="3600"/>
              <a:t>let X be the number of heads</a:t>
            </a:r>
          </a:p>
          <a:p>
            <a:pPr marL="457200" lvl="0" indent="-457200" rtl="0">
              <a:spcBef>
                <a:spcPts val="0"/>
              </a:spcBef>
              <a:buSzPct val="100000"/>
            </a:pPr>
            <a:r>
              <a:rPr lang="en-US" sz="3600"/>
              <a:t>probability of having no more than n/4 heads </a:t>
            </a:r>
          </a:p>
          <a:p>
            <a:pPr marL="0" marR="0" lvl="0" indent="0" algn="l" rtl="0">
              <a:lnSpc>
                <a:spcPct val="90000"/>
              </a:lnSpc>
              <a:spcBef>
                <a:spcPts val="1000"/>
              </a:spcBef>
              <a:spcAft>
                <a:spcPts val="0"/>
              </a:spcAft>
              <a:buNone/>
            </a:pPr>
            <a:endParaRPr sz="3600"/>
          </a:p>
          <a:p>
            <a:pPr marL="0" marR="0" lvl="0" indent="0" algn="l" rtl="0">
              <a:lnSpc>
                <a:spcPct val="90000"/>
              </a:lnSpc>
              <a:spcBef>
                <a:spcPts val="1000"/>
              </a:spcBef>
              <a:spcAft>
                <a:spcPts val="0"/>
              </a:spcAft>
              <a:buNone/>
            </a:pPr>
            <a:endParaRPr sz="3600"/>
          </a:p>
        </p:txBody>
      </p:sp>
      <p:sp>
        <p:nvSpPr>
          <p:cNvPr id="182" name="Shape 182"/>
          <p:cNvSpPr/>
          <p:nvPr/>
        </p:nvSpPr>
        <p:spPr>
          <a:xfrm>
            <a:off x="931325" y="2724898"/>
            <a:ext cx="9708606" cy="4007556"/>
          </a:xfrm>
          <a:prstGeom prst="irregularSeal1">
            <a:avLst/>
          </a:prstGeom>
          <a:solidFill>
            <a:srgbClr val="FFFF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rtl="0">
              <a:lnSpc>
                <a:spcPct val="90000"/>
              </a:lnSpc>
              <a:spcBef>
                <a:spcPts val="1000"/>
              </a:spcBef>
              <a:buClr>
                <a:schemeClr val="dk1"/>
              </a:buClr>
              <a:buSzPct val="30555"/>
              <a:buFont typeface="Arial"/>
              <a:buNone/>
            </a:pPr>
            <a:r>
              <a:rPr lang="en-US" sz="3600">
                <a:solidFill>
                  <a:schemeClr val="dk1"/>
                </a:solidFill>
                <a:latin typeface="Calibri"/>
                <a:ea typeface="Calibri"/>
                <a:cs typeface="Calibri"/>
                <a:sym typeface="Calibri"/>
              </a:rPr>
              <a:t># flips to bound deviation from expected value</a:t>
            </a:r>
          </a:p>
        </p:txBody>
      </p:sp>
    </p:spTree>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838200" y="365125"/>
            <a:ext cx="10515600" cy="1325700"/>
          </a:xfrm>
          <a:prstGeom prst="rect">
            <a:avLst/>
          </a:prstGeom>
        </p:spPr>
        <p:txBody>
          <a:bodyPr lIns="91425" tIns="91425" rIns="91425" bIns="91425" anchor="ctr" anchorCtr="0">
            <a:noAutofit/>
          </a:bodyPr>
          <a:lstStyle/>
          <a:p>
            <a:pPr lvl="0" rtl="0">
              <a:spcBef>
                <a:spcPts val="0"/>
              </a:spcBef>
              <a:buNone/>
            </a:pPr>
            <a:r>
              <a:rPr lang="en-US"/>
              <a:t>Concentration bounds</a:t>
            </a:r>
          </a:p>
          <a:p>
            <a:pPr lvl="0" rtl="0">
              <a:spcBef>
                <a:spcPts val="0"/>
              </a:spcBef>
              <a:buNone/>
            </a:pPr>
            <a:r>
              <a:rPr lang="en-US" sz="3600"/>
              <a:t>Chebyshev Inequality - use the variance of X</a:t>
            </a:r>
          </a:p>
        </p:txBody>
      </p:sp>
      <p:sp>
        <p:nvSpPr>
          <p:cNvPr id="196" name="Shape 196"/>
          <p:cNvSpPr txBox="1">
            <a:spLocks noGrp="1"/>
          </p:cNvSpPr>
          <p:nvPr>
            <p:ph type="body" idx="1"/>
          </p:nvPr>
        </p:nvSpPr>
        <p:spPr>
          <a:xfrm>
            <a:off x="838200" y="1825625"/>
            <a:ext cx="10515600" cy="4351200"/>
          </a:xfrm>
          <a:prstGeom prst="rect">
            <a:avLst/>
          </a:prstGeom>
        </p:spPr>
        <p:txBody>
          <a:bodyPr lIns="91425" tIns="91425" rIns="91425" bIns="91425" anchor="t" anchorCtr="0">
            <a:noAutofit/>
          </a:bodyPr>
          <a:lstStyle/>
          <a:p>
            <a:pPr marL="0" lvl="0" indent="-69850" rtl="0">
              <a:spcBef>
                <a:spcPts val="0"/>
              </a:spcBef>
              <a:buClr>
                <a:schemeClr val="dk1"/>
              </a:buClr>
              <a:buSzPct val="25000"/>
              <a:buFont typeface="Arial"/>
              <a:buNone/>
            </a:pPr>
            <a:r>
              <a:rPr lang="en-US" sz="4800"/>
              <a:t>P(|X − E(X) | ≥ a ) &lt;= Var(X)/a^2</a:t>
            </a:r>
          </a:p>
          <a:p>
            <a:pPr marL="0" marR="0" lvl="0" indent="0" algn="l" rtl="0">
              <a:lnSpc>
                <a:spcPct val="90000"/>
              </a:lnSpc>
              <a:spcBef>
                <a:spcPts val="1000"/>
              </a:spcBef>
              <a:spcAft>
                <a:spcPts val="0"/>
              </a:spcAft>
              <a:buNone/>
            </a:pPr>
            <a:endParaRPr sz="4800"/>
          </a:p>
        </p:txBody>
      </p:sp>
    </p:spTree>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838200" y="365125"/>
            <a:ext cx="10515600" cy="1325700"/>
          </a:xfrm>
          <a:prstGeom prst="rect">
            <a:avLst/>
          </a:prstGeom>
        </p:spPr>
        <p:txBody>
          <a:bodyPr lIns="91425" tIns="91425" rIns="91425" bIns="91425" anchor="ctr" anchorCtr="0">
            <a:noAutofit/>
          </a:bodyPr>
          <a:lstStyle/>
          <a:p>
            <a:pPr lvl="0" rtl="0">
              <a:spcBef>
                <a:spcPts val="0"/>
              </a:spcBef>
              <a:buNone/>
            </a:pPr>
            <a:r>
              <a:rPr lang="en-US"/>
              <a:t>Concentration bounds</a:t>
            </a:r>
          </a:p>
          <a:p>
            <a:pPr lvl="0" rtl="0">
              <a:spcBef>
                <a:spcPts val="0"/>
              </a:spcBef>
              <a:buClr>
                <a:schemeClr val="dk1"/>
              </a:buClr>
              <a:buSzPct val="30555"/>
              <a:buFont typeface="Arial"/>
              <a:buNone/>
            </a:pPr>
            <a:r>
              <a:rPr lang="en-US" sz="3600"/>
              <a:t>Chebyshev Inequality - use the variance of X</a:t>
            </a:r>
          </a:p>
        </p:txBody>
      </p:sp>
      <p:sp>
        <p:nvSpPr>
          <p:cNvPr id="210" name="Shape 210"/>
          <p:cNvSpPr txBox="1">
            <a:spLocks noGrp="1"/>
          </p:cNvSpPr>
          <p:nvPr>
            <p:ph type="body" idx="1"/>
          </p:nvPr>
        </p:nvSpPr>
        <p:spPr>
          <a:xfrm>
            <a:off x="838200" y="1825625"/>
            <a:ext cx="10515600" cy="4351200"/>
          </a:xfrm>
          <a:prstGeom prst="rect">
            <a:avLst/>
          </a:prstGeom>
        </p:spPr>
        <p:txBody>
          <a:bodyPr lIns="91425" tIns="91425" rIns="91425" bIns="91425" anchor="t" anchorCtr="0">
            <a:noAutofit/>
          </a:bodyPr>
          <a:lstStyle/>
          <a:p>
            <a:pPr marL="0" lvl="0" indent="0" rtl="0">
              <a:spcBef>
                <a:spcPts val="0"/>
              </a:spcBef>
              <a:buNone/>
            </a:pPr>
            <a:r>
              <a:rPr lang="en-US" sz="4800"/>
              <a:t>P(|X − n/2 | ≥ n/4 ) </a:t>
            </a:r>
          </a:p>
          <a:p>
            <a:pPr marL="1828800" lvl="0" indent="457200" rtl="0">
              <a:spcBef>
                <a:spcPts val="0"/>
              </a:spcBef>
              <a:buNone/>
            </a:pPr>
            <a:r>
              <a:rPr lang="en-US" sz="4800"/>
              <a:t>                  &lt;= Var(X)/ [(n/4)^2]</a:t>
            </a:r>
          </a:p>
          <a:p>
            <a:pPr marL="2743200" lvl="0" indent="0" rtl="0">
              <a:spcBef>
                <a:spcPts val="0"/>
              </a:spcBef>
              <a:buNone/>
            </a:pPr>
            <a:r>
              <a:rPr lang="en-US" sz="4800"/>
              <a:t>               &lt;= 4/n</a:t>
            </a:r>
          </a:p>
          <a:p>
            <a:pPr marL="2743200" lvl="0" indent="0" rtl="0">
              <a:spcBef>
                <a:spcPts val="0"/>
              </a:spcBef>
              <a:buNone/>
            </a:pPr>
            <a:endParaRPr sz="4800"/>
          </a:p>
          <a:p>
            <a:pPr marL="0" marR="0" lvl="0" indent="0" algn="l" rtl="0">
              <a:lnSpc>
                <a:spcPct val="90000"/>
              </a:lnSpc>
              <a:spcBef>
                <a:spcPts val="1000"/>
              </a:spcBef>
              <a:spcAft>
                <a:spcPts val="0"/>
              </a:spcAft>
              <a:buNone/>
            </a:pPr>
            <a:endParaRPr sz="4800"/>
          </a:p>
        </p:txBody>
      </p:sp>
    </p:spTree>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a:spLocks noGrp="1"/>
          </p:cNvSpPr>
          <p:nvPr>
            <p:ph type="title"/>
          </p:nvPr>
        </p:nvSpPr>
        <p:spPr>
          <a:xfrm>
            <a:off x="838200" y="365125"/>
            <a:ext cx="10515600" cy="1325700"/>
          </a:xfrm>
          <a:prstGeom prst="rect">
            <a:avLst/>
          </a:prstGeom>
        </p:spPr>
        <p:txBody>
          <a:bodyPr lIns="91425" tIns="91425" rIns="91425" bIns="91425" anchor="ctr" anchorCtr="0">
            <a:noAutofit/>
          </a:bodyPr>
          <a:lstStyle/>
          <a:p>
            <a:pPr lvl="0" rtl="0">
              <a:spcBef>
                <a:spcPts val="0"/>
              </a:spcBef>
              <a:buNone/>
            </a:pPr>
            <a:r>
              <a:rPr lang="en-US"/>
              <a:t>Concentration bounds</a:t>
            </a:r>
          </a:p>
          <a:p>
            <a:pPr lvl="0" rtl="0">
              <a:spcBef>
                <a:spcPts val="1000"/>
              </a:spcBef>
              <a:buNone/>
            </a:pPr>
            <a:r>
              <a:rPr lang="en-US" sz="3600"/>
              <a:t>Chernoff bounds - assume X’s are independent</a:t>
            </a:r>
          </a:p>
        </p:txBody>
      </p:sp>
      <p:sp>
        <p:nvSpPr>
          <p:cNvPr id="217" name="Shape 217"/>
          <p:cNvSpPr txBox="1">
            <a:spLocks noGrp="1"/>
          </p:cNvSpPr>
          <p:nvPr>
            <p:ph type="body" idx="1"/>
          </p:nvPr>
        </p:nvSpPr>
        <p:spPr>
          <a:xfrm>
            <a:off x="838200" y="1825625"/>
            <a:ext cx="10515600" cy="4351200"/>
          </a:xfrm>
          <a:prstGeom prst="rect">
            <a:avLst/>
          </a:prstGeom>
        </p:spPr>
        <p:txBody>
          <a:bodyPr lIns="91425" tIns="91425" rIns="91425" bIns="91425" anchor="t" anchorCtr="0">
            <a:noAutofit/>
          </a:bodyPr>
          <a:lstStyle/>
          <a:p>
            <a:pPr marL="0" lvl="0" indent="0" rtl="0">
              <a:spcBef>
                <a:spcPts val="0"/>
              </a:spcBef>
              <a:buNone/>
            </a:pPr>
            <a:r>
              <a:rPr lang="en-US" sz="4800"/>
              <a:t>P(|X − mu | ≥ a*mu) </a:t>
            </a:r>
          </a:p>
          <a:p>
            <a:pPr marL="1828800" lvl="0" indent="457200" rtl="0">
              <a:spcBef>
                <a:spcPts val="0"/>
              </a:spcBef>
              <a:buNone/>
            </a:pPr>
            <a:r>
              <a:rPr lang="en-US" sz="4800"/>
              <a:t>                  &lt;= 2e^(-mu*a^2/3) </a:t>
            </a:r>
          </a:p>
          <a:p>
            <a:pPr marL="2743200" lvl="0" indent="0" rtl="0">
              <a:spcBef>
                <a:spcPts val="0"/>
              </a:spcBef>
              <a:buNone/>
            </a:pPr>
            <a:endParaRPr sz="4800"/>
          </a:p>
          <a:p>
            <a:pPr marL="0" lvl="0" indent="0" rtl="0">
              <a:spcBef>
                <a:spcPts val="0"/>
              </a:spcBef>
              <a:buNone/>
            </a:pPr>
            <a:endParaRPr sz="4800"/>
          </a:p>
          <a:p>
            <a:pPr marL="0" marR="0" lvl="0" indent="0" algn="l" rtl="0">
              <a:lnSpc>
                <a:spcPct val="90000"/>
              </a:lnSpc>
              <a:spcBef>
                <a:spcPts val="1000"/>
              </a:spcBef>
              <a:spcAft>
                <a:spcPts val="0"/>
              </a:spcAft>
              <a:buNone/>
            </a:pPr>
            <a:endParaRPr sz="4800"/>
          </a:p>
        </p:txBody>
      </p:sp>
    </p:spTree>
  </p:cSld>
  <p:clrMapOvr>
    <a:masterClrMapping/>
  </p:clrMapOvr>
  <p:transition spd="slow">
    <p:cu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838200" y="365125"/>
            <a:ext cx="10515600" cy="1325700"/>
          </a:xfrm>
          <a:prstGeom prst="rect">
            <a:avLst/>
          </a:prstGeom>
        </p:spPr>
        <p:txBody>
          <a:bodyPr lIns="91425" tIns="91425" rIns="91425" bIns="91425" anchor="ctr" anchorCtr="0">
            <a:noAutofit/>
          </a:bodyPr>
          <a:lstStyle/>
          <a:p>
            <a:pPr lvl="0" rtl="0">
              <a:spcBef>
                <a:spcPts val="0"/>
              </a:spcBef>
              <a:buNone/>
            </a:pPr>
            <a:r>
              <a:rPr lang="en-US"/>
              <a:t>Concentration bounds</a:t>
            </a:r>
          </a:p>
          <a:p>
            <a:pPr lvl="0" rtl="0">
              <a:spcBef>
                <a:spcPts val="1000"/>
              </a:spcBef>
              <a:buNone/>
            </a:pPr>
            <a:r>
              <a:rPr lang="en-US" sz="3600"/>
              <a:t>Chernoff bounds - assume X’s are independent</a:t>
            </a:r>
          </a:p>
        </p:txBody>
      </p:sp>
      <p:sp>
        <p:nvSpPr>
          <p:cNvPr id="224" name="Shape 224"/>
          <p:cNvSpPr txBox="1">
            <a:spLocks noGrp="1"/>
          </p:cNvSpPr>
          <p:nvPr>
            <p:ph type="body" idx="1"/>
          </p:nvPr>
        </p:nvSpPr>
        <p:spPr>
          <a:xfrm>
            <a:off x="838200" y="1825625"/>
            <a:ext cx="10515600" cy="4351200"/>
          </a:xfrm>
          <a:prstGeom prst="rect">
            <a:avLst/>
          </a:prstGeom>
        </p:spPr>
        <p:txBody>
          <a:bodyPr lIns="91425" tIns="91425" rIns="91425" bIns="91425" anchor="t" anchorCtr="0">
            <a:noAutofit/>
          </a:bodyPr>
          <a:lstStyle/>
          <a:p>
            <a:pPr marL="0" lvl="0" indent="0" rtl="0">
              <a:spcBef>
                <a:spcPts val="0"/>
              </a:spcBef>
              <a:buNone/>
            </a:pPr>
            <a:r>
              <a:rPr lang="en-US" sz="4800"/>
              <a:t>P(|X − n/2 | ≥ n/4 ) </a:t>
            </a:r>
          </a:p>
          <a:p>
            <a:pPr marL="1828800" lvl="0" indent="457200" rtl="0">
              <a:spcBef>
                <a:spcPts val="0"/>
              </a:spcBef>
              <a:buNone/>
            </a:pPr>
            <a:r>
              <a:rPr lang="en-US" sz="4800"/>
              <a:t>                  &lt;= 2e^(-n/24) </a:t>
            </a:r>
          </a:p>
          <a:p>
            <a:pPr marL="2743200" lvl="0" indent="0" rtl="0">
              <a:spcBef>
                <a:spcPts val="0"/>
              </a:spcBef>
              <a:buNone/>
            </a:pPr>
            <a:endParaRPr sz="4800"/>
          </a:p>
          <a:p>
            <a:pPr marL="0" lvl="0" indent="0" rtl="0">
              <a:spcBef>
                <a:spcPts val="0"/>
              </a:spcBef>
              <a:buNone/>
            </a:pPr>
            <a:endParaRPr sz="4800"/>
          </a:p>
          <a:p>
            <a:pPr marL="0" marR="0" lvl="0" indent="0" algn="l" rtl="0">
              <a:lnSpc>
                <a:spcPct val="90000"/>
              </a:lnSpc>
              <a:spcBef>
                <a:spcPts val="1000"/>
              </a:spcBef>
              <a:spcAft>
                <a:spcPts val="0"/>
              </a:spcAft>
              <a:buNone/>
            </a:pPr>
            <a:endParaRPr sz="4800"/>
          </a:p>
        </p:txBody>
      </p:sp>
    </p:spTree>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Shape 230"/>
          <p:cNvSpPr txBox="1">
            <a:spLocks noGrp="1"/>
          </p:cNvSpPr>
          <p:nvPr>
            <p:ph type="title"/>
          </p:nvPr>
        </p:nvSpPr>
        <p:spPr>
          <a:xfrm>
            <a:off x="838200" y="365125"/>
            <a:ext cx="10515600" cy="1325700"/>
          </a:xfrm>
          <a:prstGeom prst="rect">
            <a:avLst/>
          </a:prstGeom>
        </p:spPr>
        <p:txBody>
          <a:bodyPr lIns="91425" tIns="91425" rIns="91425" bIns="91425" anchor="ctr" anchorCtr="0">
            <a:noAutofit/>
          </a:bodyPr>
          <a:lstStyle/>
          <a:p>
            <a:pPr lvl="0" rtl="0">
              <a:spcBef>
                <a:spcPts val="0"/>
              </a:spcBef>
              <a:buNone/>
            </a:pPr>
            <a:r>
              <a:rPr lang="en-US"/>
              <a:t>Concentration bounds</a:t>
            </a:r>
          </a:p>
          <a:p>
            <a:pPr lvl="0" rtl="0">
              <a:spcBef>
                <a:spcPts val="1000"/>
              </a:spcBef>
              <a:buNone/>
            </a:pPr>
            <a:r>
              <a:rPr lang="en-US" sz="3600"/>
              <a:t>Chernoff bounds - assume X’s are independent</a:t>
            </a:r>
          </a:p>
        </p:txBody>
      </p:sp>
      <p:sp>
        <p:nvSpPr>
          <p:cNvPr id="231" name="Shape 231"/>
          <p:cNvSpPr txBox="1">
            <a:spLocks noGrp="1"/>
          </p:cNvSpPr>
          <p:nvPr>
            <p:ph type="body" idx="1"/>
          </p:nvPr>
        </p:nvSpPr>
        <p:spPr>
          <a:xfrm>
            <a:off x="838200" y="1825625"/>
            <a:ext cx="10515600" cy="4351200"/>
          </a:xfrm>
          <a:prstGeom prst="rect">
            <a:avLst/>
          </a:prstGeom>
        </p:spPr>
        <p:txBody>
          <a:bodyPr lIns="91425" tIns="91425" rIns="91425" bIns="91425" anchor="t" anchorCtr="0">
            <a:noAutofit/>
          </a:bodyPr>
          <a:lstStyle/>
          <a:p>
            <a:pPr marL="0" lvl="0" indent="0" rtl="0">
              <a:spcBef>
                <a:spcPts val="0"/>
              </a:spcBef>
              <a:buNone/>
            </a:pPr>
            <a:r>
              <a:rPr lang="en-US" sz="4800"/>
              <a:t>P(|X − n/2 | ≥ n/4 ) </a:t>
            </a:r>
          </a:p>
          <a:p>
            <a:pPr marL="1828800" lvl="0" indent="457200" rtl="0">
              <a:spcBef>
                <a:spcPts val="0"/>
              </a:spcBef>
              <a:buNone/>
            </a:pPr>
            <a:r>
              <a:rPr lang="en-US" sz="4800"/>
              <a:t>                  &lt;= 2e^(-n/24) </a:t>
            </a:r>
          </a:p>
          <a:p>
            <a:pPr marL="2743200" lvl="0" indent="0" rtl="0">
              <a:spcBef>
                <a:spcPts val="0"/>
              </a:spcBef>
              <a:buNone/>
            </a:pPr>
            <a:endParaRPr sz="4800"/>
          </a:p>
          <a:p>
            <a:pPr marL="0" lvl="0" indent="0" rtl="0">
              <a:spcBef>
                <a:spcPts val="0"/>
              </a:spcBef>
              <a:buNone/>
            </a:pPr>
            <a:endParaRPr sz="4800"/>
          </a:p>
          <a:p>
            <a:pPr marL="0" marR="0" lvl="0" indent="0" algn="l" rtl="0">
              <a:lnSpc>
                <a:spcPct val="90000"/>
              </a:lnSpc>
              <a:spcBef>
                <a:spcPts val="1000"/>
              </a:spcBef>
              <a:spcAft>
                <a:spcPts val="0"/>
              </a:spcAft>
              <a:buNone/>
            </a:pPr>
            <a:endParaRPr sz="4800"/>
          </a:p>
        </p:txBody>
      </p:sp>
      <p:sp>
        <p:nvSpPr>
          <p:cNvPr id="232" name="Shape 232"/>
          <p:cNvSpPr/>
          <p:nvPr/>
        </p:nvSpPr>
        <p:spPr>
          <a:xfrm>
            <a:off x="1058500" y="777550"/>
            <a:ext cx="9863694" cy="5842044"/>
          </a:xfrm>
          <a:prstGeom prst="irregularSeal1">
            <a:avLst/>
          </a:prstGeom>
          <a:solidFill>
            <a:srgbClr val="FFFF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US" sz="4800">
                <a:latin typeface="Calibri"/>
                <a:ea typeface="Calibri"/>
                <a:cs typeface="Calibri"/>
                <a:sym typeface="Calibri"/>
              </a:rPr>
              <a:t>EXPONENTIALLY SMALLER PROBABILITY</a:t>
            </a:r>
          </a:p>
        </p:txBody>
      </p:sp>
    </p:spTree>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Exploration vs. Exploitation</a:t>
            </a:r>
          </a:p>
        </p:txBody>
      </p:sp>
      <p:sp>
        <p:nvSpPr>
          <p:cNvPr id="97" name="Shape 97"/>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685800" marR="0" lvl="1" indent="-228600" algn="l" rtl="0">
              <a:lnSpc>
                <a:spcPct val="90000"/>
              </a:lnSpc>
              <a:spcBef>
                <a:spcPts val="0"/>
              </a:spcBef>
              <a:spcAft>
                <a:spcPts val="0"/>
              </a:spcAft>
              <a:buClr>
                <a:schemeClr val="dk1"/>
              </a:buClr>
              <a:buSzPct val="100000"/>
              <a:buFont typeface="Arial"/>
              <a:buChar char="•"/>
            </a:pPr>
            <a:r>
              <a:rPr lang="en-US" sz="2400" b="0" i="0" u="none" strike="noStrike" cap="none">
                <a:solidFill>
                  <a:schemeClr val="dk1"/>
                </a:solidFill>
                <a:latin typeface="Calibri"/>
                <a:ea typeface="Calibri"/>
                <a:cs typeface="Calibri"/>
                <a:sym typeface="Calibri"/>
              </a:rPr>
              <a:t>Exploitation: Capitalizing on information available so far</a:t>
            </a:r>
          </a:p>
          <a:p>
            <a:pPr marL="685800" marR="0" lvl="1" indent="-228600" algn="l" rtl="0">
              <a:lnSpc>
                <a:spcPct val="90000"/>
              </a:lnSpc>
              <a:spcBef>
                <a:spcPts val="500"/>
              </a:spcBef>
              <a:spcAft>
                <a:spcPts val="0"/>
              </a:spcAft>
              <a:buClr>
                <a:schemeClr val="dk1"/>
              </a:buClr>
              <a:buSzPct val="100000"/>
              <a:buFont typeface="Arial"/>
              <a:buChar char="•"/>
            </a:pPr>
            <a:r>
              <a:rPr lang="en-US" sz="2400" b="0" i="0" u="none" strike="noStrike" cap="none">
                <a:solidFill>
                  <a:schemeClr val="dk1"/>
                </a:solidFill>
                <a:latin typeface="Calibri"/>
                <a:ea typeface="Calibri"/>
                <a:cs typeface="Calibri"/>
                <a:sym typeface="Calibri"/>
              </a:rPr>
              <a:t>Exploration: Acquiring New Information</a:t>
            </a:r>
          </a:p>
          <a:p>
            <a:pPr marL="685800" marR="0" lvl="1" indent="-228600" algn="l" rtl="0">
              <a:lnSpc>
                <a:spcPct val="90000"/>
              </a:lnSpc>
              <a:spcBef>
                <a:spcPts val="500"/>
              </a:spcBef>
              <a:buClr>
                <a:schemeClr val="dk1"/>
              </a:buClr>
              <a:buSzPct val="100000"/>
              <a:buFont typeface="Arial"/>
              <a:buChar char="•"/>
            </a:pPr>
            <a:r>
              <a:rPr lang="en-US" sz="2400" b="0" i="0" u="none" strike="noStrike" cap="none">
                <a:solidFill>
                  <a:schemeClr val="dk1"/>
                </a:solidFill>
                <a:latin typeface="Calibri"/>
                <a:ea typeface="Calibri"/>
                <a:cs typeface="Calibri"/>
                <a:sym typeface="Calibri"/>
              </a:rPr>
              <a:t>“Bandit problems embody in essential form a conflict evident in all human human action: information verses immediate payoff.”</a:t>
            </a:r>
          </a:p>
        </p:txBody>
      </p:sp>
      <p:pic>
        <p:nvPicPr>
          <p:cNvPr id="98" name="Shape 98"/>
          <p:cNvPicPr preferRelativeResize="0"/>
          <p:nvPr/>
        </p:nvPicPr>
        <p:blipFill rotWithShape="1">
          <a:blip r:embed="rId3">
            <a:alphaModFix/>
          </a:blip>
          <a:srcRect/>
          <a:stretch/>
        </p:blipFill>
        <p:spPr>
          <a:xfrm>
            <a:off x="1261241" y="3502803"/>
            <a:ext cx="3888586" cy="2927240"/>
          </a:xfrm>
          <a:prstGeom prst="rect">
            <a:avLst/>
          </a:prstGeom>
          <a:noFill/>
          <a:ln>
            <a:noFill/>
          </a:ln>
        </p:spPr>
      </p:pic>
      <p:pic>
        <p:nvPicPr>
          <p:cNvPr id="99" name="Shape 99"/>
          <p:cNvPicPr preferRelativeResize="0"/>
          <p:nvPr/>
        </p:nvPicPr>
        <p:blipFill rotWithShape="1">
          <a:blip r:embed="rId4">
            <a:alphaModFix/>
          </a:blip>
          <a:srcRect/>
          <a:stretch/>
        </p:blipFill>
        <p:spPr>
          <a:xfrm>
            <a:off x="7062952" y="3430171"/>
            <a:ext cx="3999832" cy="2999873"/>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xfrm>
            <a:off x="838200" y="365125"/>
            <a:ext cx="10515600" cy="1325700"/>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Upper Confidence Bound (UCB)</a:t>
            </a:r>
          </a:p>
        </p:txBody>
      </p:sp>
      <p:pic>
        <p:nvPicPr>
          <p:cNvPr id="255" name="Shape 255"/>
          <p:cNvPicPr preferRelativeResize="0"/>
          <p:nvPr/>
        </p:nvPicPr>
        <p:blipFill rotWithShape="1">
          <a:blip r:embed="rId3">
            <a:alphaModFix/>
          </a:blip>
          <a:srcRect/>
          <a:stretch/>
        </p:blipFill>
        <p:spPr>
          <a:xfrm>
            <a:off x="3245943" y="2867569"/>
            <a:ext cx="3501600" cy="1956900"/>
          </a:xfrm>
          <a:prstGeom prst="rect">
            <a:avLst/>
          </a:prstGeom>
          <a:noFill/>
          <a:ln>
            <a:noFill/>
          </a:ln>
        </p:spPr>
      </p:pic>
      <p:pic>
        <p:nvPicPr>
          <p:cNvPr id="256" name="Shape 256"/>
          <p:cNvPicPr preferRelativeResize="0"/>
          <p:nvPr/>
        </p:nvPicPr>
        <p:blipFill rotWithShape="1">
          <a:blip r:embed="rId4">
            <a:alphaModFix/>
          </a:blip>
          <a:srcRect/>
          <a:stretch/>
        </p:blipFill>
        <p:spPr>
          <a:xfrm>
            <a:off x="9184725" y="2601310"/>
            <a:ext cx="2576400" cy="333390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pic>
        <p:nvPicPr>
          <p:cNvPr id="280" name="Shape 280"/>
          <p:cNvPicPr preferRelativeResize="0">
            <a:picLocks noGrp="1"/>
          </p:cNvPicPr>
          <p:nvPr>
            <p:ph type="body" idx="1"/>
          </p:nvPr>
        </p:nvPicPr>
        <p:blipFill rotWithShape="1">
          <a:blip r:embed="rId3">
            <a:alphaModFix/>
          </a:blip>
          <a:srcRect/>
          <a:stretch/>
        </p:blipFill>
        <p:spPr>
          <a:xfrm>
            <a:off x="1100933" y="469789"/>
            <a:ext cx="9903398" cy="5972367"/>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Shape 285"/>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Gaussian Processes</a:t>
            </a:r>
          </a:p>
        </p:txBody>
      </p:sp>
      <p:sp>
        <p:nvSpPr>
          <p:cNvPr id="286" name="Shape 286"/>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228600" marR="0" lvl="0" indent="-228600" algn="l" rtl="0">
              <a:lnSpc>
                <a:spcPct val="90000"/>
              </a:lnSpc>
              <a:spcBef>
                <a:spcPts val="0"/>
              </a:spcBef>
              <a:spcAft>
                <a:spcPts val="0"/>
              </a:spcAft>
              <a:buClr>
                <a:schemeClr val="dk1"/>
              </a:buClr>
              <a:buSzPct val="100000"/>
              <a:buFont typeface="Arial"/>
              <a:buChar char="•"/>
            </a:pPr>
            <a:r>
              <a:rPr lang="en-US" sz="2800" b="0" i="0" u="none" strike="noStrike" cap="none" dirty="0">
                <a:solidFill>
                  <a:schemeClr val="dk1"/>
                </a:solidFill>
                <a:latin typeface="Calibri"/>
                <a:ea typeface="Calibri"/>
                <a:cs typeface="Calibri"/>
                <a:sym typeface="Calibri"/>
              </a:rPr>
              <a:t>Useful in continuous case!</a:t>
            </a:r>
          </a:p>
          <a:p>
            <a:pPr marL="0" marR="0" lvl="0" indent="0" algn="l" rtl="0">
              <a:lnSpc>
                <a:spcPct val="90000"/>
              </a:lnSpc>
              <a:spcBef>
                <a:spcPts val="1000"/>
              </a:spcBef>
              <a:spcAft>
                <a:spcPts val="0"/>
              </a:spcAft>
              <a:buClr>
                <a:schemeClr val="dk1"/>
              </a:buClr>
              <a:buSzPct val="25000"/>
              <a:buFont typeface="Arial"/>
              <a:buNone/>
            </a:pPr>
            <a:endParaRPr sz="2800" b="0" i="0" u="none" strike="noStrike" cap="none" dirty="0">
              <a:solidFill>
                <a:schemeClr val="dk1"/>
              </a:solidFill>
              <a:latin typeface="Calibri"/>
              <a:ea typeface="Calibri"/>
              <a:cs typeface="Calibri"/>
              <a:sym typeface="Calibri"/>
            </a:endParaRPr>
          </a:p>
          <a:p>
            <a:pPr marL="228600" marR="0" lvl="0" indent="-228600" algn="l" rtl="0">
              <a:lnSpc>
                <a:spcPct val="90000"/>
              </a:lnSpc>
              <a:spcBef>
                <a:spcPts val="1000"/>
              </a:spcBef>
              <a:buClr>
                <a:schemeClr val="dk1"/>
              </a:buClr>
              <a:buSzPct val="100000"/>
              <a:buFont typeface="Arial"/>
              <a:buNone/>
            </a:pPr>
            <a:endParaRPr sz="2800" b="0" i="0" u="none" strike="noStrike" cap="none" dirty="0">
              <a:solidFill>
                <a:schemeClr val="dk1"/>
              </a:solidFill>
              <a:latin typeface="Calibri"/>
              <a:ea typeface="Calibri"/>
              <a:cs typeface="Calibri"/>
              <a:sym typeface="Calibri"/>
            </a:endParaRPr>
          </a:p>
        </p:txBody>
      </p:sp>
    </p:spTree>
  </p:cSld>
  <p:clrMapOvr>
    <a:masterClrMapping/>
  </p:clrMapOvr>
  <p:transition spd="slow">
    <p:cu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Shape 285"/>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dirty="0" smtClean="0">
                <a:solidFill>
                  <a:schemeClr val="dk1"/>
                </a:solidFill>
                <a:latin typeface="Calibri"/>
                <a:ea typeface="Calibri"/>
                <a:cs typeface="Calibri"/>
                <a:sym typeface="Calibri"/>
              </a:rPr>
              <a:t>Probability of Improvement (PI)</a:t>
            </a:r>
            <a:endParaRPr lang="en-US" sz="4400" b="0" i="0" u="none" strike="noStrike" cap="none" dirty="0">
              <a:solidFill>
                <a:schemeClr val="dk1"/>
              </a:solidFill>
              <a:latin typeface="Calibri"/>
              <a:ea typeface="Calibri"/>
              <a:cs typeface="Calibri"/>
              <a:sym typeface="Calibri"/>
            </a:endParaRPr>
          </a:p>
        </p:txBody>
      </p:sp>
      <p:pic>
        <p:nvPicPr>
          <p:cNvPr id="287" name="Shape 287"/>
          <p:cNvPicPr preferRelativeResize="0"/>
          <p:nvPr/>
        </p:nvPicPr>
        <p:blipFill rotWithShape="1">
          <a:blip r:embed="rId3">
            <a:alphaModFix/>
          </a:blip>
          <a:srcRect/>
          <a:stretch/>
        </p:blipFill>
        <p:spPr>
          <a:xfrm>
            <a:off x="6816227" y="3484179"/>
            <a:ext cx="4537572" cy="3360564"/>
          </a:xfrm>
          <a:prstGeom prst="rect">
            <a:avLst/>
          </a:prstGeom>
          <a:noFill/>
          <a:ln>
            <a:noFill/>
          </a:ln>
        </p:spPr>
      </p:pic>
      <p:pic>
        <p:nvPicPr>
          <p:cNvPr id="4" name="Picture 3"/>
          <p:cNvPicPr>
            <a:picLocks noChangeAspect="1"/>
          </p:cNvPicPr>
          <p:nvPr/>
        </p:nvPicPr>
        <p:blipFill>
          <a:blip r:embed="rId4"/>
          <a:stretch>
            <a:fillRect/>
          </a:stretch>
        </p:blipFill>
        <p:spPr>
          <a:xfrm>
            <a:off x="323363" y="1478191"/>
            <a:ext cx="10000656" cy="2005988"/>
          </a:xfrm>
          <a:prstGeom prst="rect">
            <a:avLst/>
          </a:prstGeom>
        </p:spPr>
      </p:pic>
    </p:spTree>
    <p:extLst>
      <p:ext uri="{BB962C8B-B14F-4D97-AF65-F5344CB8AC3E}">
        <p14:creationId xmlns:p14="http://schemas.microsoft.com/office/powerpoint/2010/main" val="782335469"/>
      </p:ext>
    </p:extLst>
  </p:cSld>
  <p:clrMapOvr>
    <a:masterClrMapping/>
  </p:clrMapOvr>
  <p:transition spd="slow">
    <p:cu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GP Fit Over Time</a:t>
            </a:r>
          </a:p>
        </p:txBody>
      </p:sp>
      <p:pic>
        <p:nvPicPr>
          <p:cNvPr id="293" name="Shape 293"/>
          <p:cNvPicPr preferRelativeResize="0">
            <a:picLocks noGrp="1"/>
          </p:cNvPicPr>
          <p:nvPr>
            <p:ph type="body" idx="1"/>
          </p:nvPr>
        </p:nvPicPr>
        <p:blipFill rotWithShape="1">
          <a:blip r:embed="rId3">
            <a:alphaModFix/>
          </a:blip>
          <a:srcRect/>
          <a:stretch/>
        </p:blipFill>
        <p:spPr>
          <a:xfrm>
            <a:off x="1744661" y="1825625"/>
            <a:ext cx="8702676" cy="4351338"/>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List of Algorithms</a:t>
            </a:r>
          </a:p>
        </p:txBody>
      </p:sp>
      <p:sp>
        <p:nvSpPr>
          <p:cNvPr id="105" name="Shape 105"/>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228600" marR="0" lvl="0" indent="-228600" algn="l" rtl="0">
              <a:lnSpc>
                <a:spcPct val="90000"/>
              </a:lnSpc>
              <a:spcBef>
                <a:spcPts val="0"/>
              </a:spcBef>
              <a:spcAft>
                <a:spcPts val="0"/>
              </a:spcAft>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Dynamic Programming</a:t>
            </a:r>
          </a:p>
          <a:p>
            <a:pPr marL="228600" marR="0" lvl="0" indent="-228600" algn="l" rtl="0">
              <a:lnSpc>
                <a:spcPct val="90000"/>
              </a:lnSpc>
              <a:spcBef>
                <a:spcPts val="1000"/>
              </a:spcBef>
              <a:spcAft>
                <a:spcPts val="0"/>
              </a:spcAft>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Thompson Sampling</a:t>
            </a:r>
          </a:p>
          <a:p>
            <a:pPr marL="228600" marR="0" lvl="0" indent="-228600" algn="l" rtl="0">
              <a:lnSpc>
                <a:spcPct val="90000"/>
              </a:lnSpc>
              <a:spcBef>
                <a:spcPts val="1000"/>
              </a:spcBef>
              <a:spcAft>
                <a:spcPts val="0"/>
              </a:spcAft>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𝜺-Greedy</a:t>
            </a:r>
          </a:p>
          <a:p>
            <a:pPr marL="228600" marR="0" lvl="0" indent="-228600" algn="l" rtl="0">
              <a:lnSpc>
                <a:spcPct val="90000"/>
              </a:lnSpc>
              <a:spcBef>
                <a:spcPts val="1000"/>
              </a:spcBef>
              <a:spcAft>
                <a:spcPts val="0"/>
              </a:spcAft>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Upper Confidence Bounds (UCB)</a:t>
            </a:r>
          </a:p>
          <a:p>
            <a:pPr marL="228600" marR="0" lvl="0" indent="-228600" algn="l" rtl="0">
              <a:lnSpc>
                <a:spcPct val="90000"/>
              </a:lnSpc>
              <a:spcBef>
                <a:spcPts val="1000"/>
              </a:spcBef>
              <a:spcAft>
                <a:spcPts val="0"/>
              </a:spcAft>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AdBandit (pure exploitation)</a:t>
            </a:r>
          </a:p>
          <a:p>
            <a:pPr marL="228600" marR="0" lvl="0" indent="-228600" algn="l" rtl="0">
              <a:lnSpc>
                <a:spcPct val="90000"/>
              </a:lnSpc>
              <a:spcBef>
                <a:spcPts val="1000"/>
              </a:spcBef>
              <a:spcAft>
                <a:spcPts val="0"/>
              </a:spcAft>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Gaussian Processes</a:t>
            </a:r>
          </a:p>
          <a:p>
            <a:pPr marL="228600" marR="0" lvl="0" indent="-228600" algn="l" rtl="0">
              <a:lnSpc>
                <a:spcPct val="90000"/>
              </a:lnSpc>
              <a:spcBef>
                <a:spcPts val="1000"/>
              </a:spcBef>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Many More!</a:t>
            </a:r>
          </a:p>
        </p:txBody>
      </p:sp>
      <p:pic>
        <p:nvPicPr>
          <p:cNvPr id="106" name="Shape 106"/>
          <p:cNvPicPr preferRelativeResize="0"/>
          <p:nvPr/>
        </p:nvPicPr>
        <p:blipFill rotWithShape="1">
          <a:blip r:embed="rId3">
            <a:alphaModFix/>
          </a:blip>
          <a:srcRect/>
          <a:stretch/>
        </p:blipFill>
        <p:spPr>
          <a:xfrm>
            <a:off x="6767349" y="1825625"/>
            <a:ext cx="3912041" cy="357264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Bernoulli Bandit</a:t>
            </a:r>
          </a:p>
        </p:txBody>
      </p:sp>
      <p:sp>
        <p:nvSpPr>
          <p:cNvPr id="112" name="Shape 112"/>
          <p:cNvSpPr txBox="1">
            <a:spLocks noGrp="1"/>
          </p:cNvSpPr>
          <p:nvPr>
            <p:ph type="body" idx="1"/>
          </p:nvPr>
        </p:nvSpPr>
        <p:spPr>
          <a:xfrm>
            <a:off x="838200" y="1825625"/>
            <a:ext cx="10515599" cy="4351338"/>
          </a:xfrm>
          <a:prstGeom prst="rect">
            <a:avLst/>
          </a:prstGeom>
          <a:blipFill rotWithShape="1">
            <a:blip r:embed="rId3">
              <a:alphaModFix/>
            </a:blip>
            <a:stretch>
              <a:fillRect l="-1042" t="-2240"/>
            </a:stretch>
          </a:blipFill>
          <a:ln>
            <a:noFill/>
          </a:ln>
        </p:spPr>
        <p:txBody>
          <a:bodyPr lIns="91425" tIns="45700" rIns="91425" bIns="45700" anchor="t" anchorCtr="0">
            <a:noAutofit/>
          </a:bodyPr>
          <a:lstStyle/>
          <a:p>
            <a:pPr marL="228600" marR="0" lvl="0" indent="-228600" algn="l" rtl="0">
              <a:lnSpc>
                <a:spcPct val="90000"/>
              </a:lnSpc>
              <a:spcBef>
                <a:spcPts val="0"/>
              </a:spcBef>
              <a:buClr>
                <a:schemeClr val="dk1"/>
              </a:buClr>
              <a:buSzPct val="100000"/>
              <a:buFont typeface="Arial"/>
              <a:buChar char="•"/>
            </a:pPr>
            <a:r>
              <a:rPr lang="en-US" sz="2800" b="0" i="0" u="none" strike="noStrike" cap="none">
                <a:latin typeface="Calibri"/>
                <a:ea typeface="Calibri"/>
                <a:cs typeface="Calibri"/>
                <a:sym typeface="Calibri"/>
              </a:rPr>
              <a:t> </a:t>
            </a:r>
          </a:p>
        </p:txBody>
      </p:sp>
      <p:sp>
        <p:nvSpPr>
          <p:cNvPr id="113" name="Shape 113"/>
          <p:cNvSpPr txBox="1"/>
          <p:nvPr/>
        </p:nvSpPr>
        <p:spPr>
          <a:xfrm>
            <a:off x="8881563" y="1027905"/>
            <a:ext cx="1716259" cy="264687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6600" b="0" i="0" u="none" strike="noStrike" cap="none">
                <a:solidFill>
                  <a:schemeClr val="dk1"/>
                </a:solidFill>
                <a:latin typeface="Calibri"/>
                <a:ea typeface="Calibri"/>
                <a:cs typeface="Calibri"/>
                <a:sym typeface="Calibri"/>
              </a:rPr>
              <a:t>😎</a:t>
            </a:r>
          </a:p>
        </p:txBody>
      </p:sp>
      <p:sp>
        <p:nvSpPr>
          <p:cNvPr id="114" name="Shape 114"/>
          <p:cNvSpPr txBox="1"/>
          <p:nvPr/>
        </p:nvSpPr>
        <p:spPr>
          <a:xfrm>
            <a:off x="8881563" y="3530085"/>
            <a:ext cx="422031" cy="264687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6600">
                <a:solidFill>
                  <a:schemeClr val="dk1"/>
                </a:solidFill>
                <a:latin typeface="Calibri"/>
                <a:ea typeface="Calibri"/>
                <a:cs typeface="Calibri"/>
                <a:sym typeface="Calibri"/>
              </a:rPr>
              <a:t>😭</a:t>
            </a:r>
          </a:p>
        </p:txBody>
      </p:sp>
    </p:spTree>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Dynamic Programming</a:t>
            </a:r>
          </a:p>
        </p:txBody>
      </p:sp>
      <p:sp>
        <p:nvSpPr>
          <p:cNvPr id="121" name="Shape 121"/>
          <p:cNvSpPr txBox="1">
            <a:spLocks noGrp="1"/>
          </p:cNvSpPr>
          <p:nvPr>
            <p:ph type="body" idx="1"/>
          </p:nvPr>
        </p:nvSpPr>
        <p:spPr>
          <a:xfrm>
            <a:off x="838200" y="1897096"/>
            <a:ext cx="10515599" cy="4351338"/>
          </a:xfrm>
          <a:prstGeom prst="rect">
            <a:avLst/>
          </a:prstGeom>
          <a:noFill/>
          <a:ln>
            <a:noFill/>
          </a:ln>
        </p:spPr>
        <p:txBody>
          <a:bodyPr lIns="91425" tIns="45700" rIns="91425" bIns="45700" anchor="t" anchorCtr="0">
            <a:noAutofit/>
          </a:bodyPr>
          <a:lstStyle/>
          <a:p>
            <a:pPr marL="228600" marR="0" lvl="0" indent="-228600" algn="l" rtl="0">
              <a:lnSpc>
                <a:spcPct val="90000"/>
              </a:lnSpc>
              <a:spcBef>
                <a:spcPts val="0"/>
              </a:spcBef>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Backwards Algorithm</a:t>
            </a:r>
          </a:p>
        </p:txBody>
      </p:sp>
    </p:spTree>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Dynamic Programming</a:t>
            </a:r>
          </a:p>
        </p:txBody>
      </p:sp>
      <p:pic>
        <p:nvPicPr>
          <p:cNvPr id="120" name="Shape 120"/>
          <p:cNvPicPr preferRelativeResize="0"/>
          <p:nvPr/>
        </p:nvPicPr>
        <p:blipFill rotWithShape="1">
          <a:blip r:embed="rId3">
            <a:alphaModFix/>
          </a:blip>
          <a:srcRect/>
          <a:stretch/>
        </p:blipFill>
        <p:spPr>
          <a:xfrm>
            <a:off x="652802" y="2434615"/>
            <a:ext cx="10886394" cy="3813819"/>
          </a:xfrm>
          <a:prstGeom prst="rect">
            <a:avLst/>
          </a:prstGeom>
          <a:noFill/>
          <a:ln>
            <a:noFill/>
          </a:ln>
        </p:spPr>
      </p:pic>
      <p:sp>
        <p:nvSpPr>
          <p:cNvPr id="121" name="Shape 121"/>
          <p:cNvSpPr txBox="1">
            <a:spLocks noGrp="1"/>
          </p:cNvSpPr>
          <p:nvPr>
            <p:ph type="body" idx="1"/>
          </p:nvPr>
        </p:nvSpPr>
        <p:spPr>
          <a:xfrm>
            <a:off x="838200" y="1897096"/>
            <a:ext cx="10515599" cy="4351338"/>
          </a:xfrm>
          <a:prstGeom prst="rect">
            <a:avLst/>
          </a:prstGeom>
          <a:noFill/>
          <a:ln>
            <a:noFill/>
          </a:ln>
        </p:spPr>
        <p:txBody>
          <a:bodyPr lIns="91425" tIns="45700" rIns="91425" bIns="45700" anchor="t" anchorCtr="0">
            <a:noAutofit/>
          </a:bodyPr>
          <a:lstStyle/>
          <a:p>
            <a:pPr marL="228600" marR="0" lvl="0" indent="-228600" algn="l" rtl="0">
              <a:lnSpc>
                <a:spcPct val="90000"/>
              </a:lnSpc>
              <a:spcBef>
                <a:spcPts val="0"/>
              </a:spcBef>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Backwards Algorithm</a:t>
            </a:r>
          </a:p>
        </p:txBody>
      </p:sp>
    </p:spTree>
    <p:extLst>
      <p:ext uri="{BB962C8B-B14F-4D97-AF65-F5344CB8AC3E}">
        <p14:creationId xmlns:p14="http://schemas.microsoft.com/office/powerpoint/2010/main" val="1944320315"/>
      </p:ext>
    </p:extLst>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𝜺-Greedy</a:t>
            </a:r>
            <a:endParaRPr lang="en-US" dirty="0"/>
          </a:p>
        </p:txBody>
      </p:sp>
      <p:pic>
        <p:nvPicPr>
          <p:cNvPr id="7" name="Picture 6"/>
          <p:cNvPicPr>
            <a:picLocks noChangeAspect="1"/>
          </p:cNvPicPr>
          <p:nvPr/>
        </p:nvPicPr>
        <p:blipFill>
          <a:blip r:embed="rId3"/>
          <a:stretch>
            <a:fillRect/>
          </a:stretch>
        </p:blipFill>
        <p:spPr>
          <a:xfrm>
            <a:off x="4984453" y="1567110"/>
            <a:ext cx="2913681" cy="2342757"/>
          </a:xfrm>
          <a:prstGeom prst="rect">
            <a:avLst/>
          </a:prstGeom>
        </p:spPr>
      </p:pic>
      <p:sp>
        <p:nvSpPr>
          <p:cNvPr id="6" name="Rectangle 5"/>
          <p:cNvSpPr/>
          <p:nvPr/>
        </p:nvSpPr>
        <p:spPr>
          <a:xfrm>
            <a:off x="3274352" y="4464521"/>
            <a:ext cx="2559948" cy="1051643"/>
          </a:xfrm>
          <a:prstGeom prst="rect">
            <a:avLst/>
          </a:prstGeom>
          <a:ln w="9525" cmpd="sng"/>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Epsilon: Explore</a:t>
            </a:r>
            <a:endParaRPr lang="en-US" dirty="0"/>
          </a:p>
        </p:txBody>
      </p:sp>
      <p:sp>
        <p:nvSpPr>
          <p:cNvPr id="8" name="Rectangle 7"/>
          <p:cNvSpPr/>
          <p:nvPr/>
        </p:nvSpPr>
        <p:spPr>
          <a:xfrm>
            <a:off x="5834300" y="4464521"/>
            <a:ext cx="3606368" cy="1051643"/>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b="1" dirty="0" smtClean="0">
                <a:ln w="12700">
                  <a:solidFill>
                    <a:schemeClr val="tx2">
                      <a:satMod val="155000"/>
                    </a:schemeClr>
                  </a:solidFill>
                  <a:prstDash val="solid"/>
                </a:ln>
                <a:solidFill>
                  <a:schemeClr val="tx1"/>
                </a:solidFill>
                <a:effectLst>
                  <a:outerShdw blurRad="41275" dist="20320" dir="1800000" algn="tl" rotWithShape="0">
                    <a:srgbClr val="000000">
                      <a:alpha val="40000"/>
                    </a:srgbClr>
                  </a:outerShdw>
                </a:effectLst>
              </a:rPr>
              <a:t>1-Epsilon: Exploitation</a:t>
            </a:r>
            <a:endParaRPr lang="en-US" b="1" dirty="0">
              <a:ln w="12700">
                <a:solidFill>
                  <a:schemeClr val="tx2">
                    <a:satMod val="155000"/>
                  </a:schemeClr>
                </a:solidFill>
                <a:prstDash val="solid"/>
              </a:ln>
              <a:solidFill>
                <a:schemeClr val="tx1"/>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16506346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xfrm>
            <a:off x="838200" y="365125"/>
            <a:ext cx="10515600" cy="1325700"/>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Thompson Sampling</a:t>
            </a:r>
          </a:p>
        </p:txBody>
      </p:sp>
      <p:pic>
        <p:nvPicPr>
          <p:cNvPr id="136" name="Shape 136"/>
          <p:cNvPicPr preferRelativeResize="0"/>
          <p:nvPr/>
        </p:nvPicPr>
        <p:blipFill rotWithShape="1">
          <a:blip r:embed="rId3">
            <a:alphaModFix/>
          </a:blip>
          <a:srcRect/>
          <a:stretch/>
        </p:blipFill>
        <p:spPr>
          <a:xfrm>
            <a:off x="1994775" y="3243373"/>
            <a:ext cx="7905900" cy="2933700"/>
          </a:xfrm>
          <a:prstGeom prst="rect">
            <a:avLst/>
          </a:prstGeom>
          <a:noFill/>
          <a:ln>
            <a:noFill/>
          </a:ln>
        </p:spPr>
      </p:pic>
      <p:sp>
        <p:nvSpPr>
          <p:cNvPr id="137" name="Shape 137"/>
          <p:cNvSpPr/>
          <p:nvPr/>
        </p:nvSpPr>
        <p:spPr>
          <a:xfrm>
            <a:off x="4745650" y="3494075"/>
            <a:ext cx="4878300" cy="2933700"/>
          </a:xfrm>
          <a:prstGeom prst="rect">
            <a:avLst/>
          </a:prstGeom>
          <a:solidFill>
            <a:srgbClr val="FFFFFF"/>
          </a:solidFill>
          <a:ln w="9525" cap="flat" cmpd="sng">
            <a:solidFill>
              <a:srgbClr val="FFFF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 name="TextBox 2"/>
          <p:cNvSpPr txBox="1"/>
          <p:nvPr/>
        </p:nvSpPr>
        <p:spPr>
          <a:xfrm>
            <a:off x="1844566" y="2963917"/>
            <a:ext cx="3153103" cy="646331"/>
          </a:xfrm>
          <a:prstGeom prst="rect">
            <a:avLst/>
          </a:prstGeom>
          <a:noFill/>
        </p:spPr>
        <p:txBody>
          <a:bodyPr wrap="square" rtlCol="0">
            <a:spAutoFit/>
          </a:bodyPr>
          <a:lstStyle/>
          <a:p>
            <a:pPr algn="ctr"/>
            <a:r>
              <a:rPr lang="en-US" sz="3600" b="1" dirty="0" smtClean="0">
                <a:solidFill>
                  <a:srgbClr val="FF0000"/>
                </a:solidFill>
              </a:rPr>
              <a:t>EXPLORE!</a:t>
            </a:r>
            <a:endParaRPr lang="en-US" sz="3600" b="1" dirty="0">
              <a:solidFill>
                <a:srgbClr val="FF0000"/>
              </a:solidFill>
            </a:endParaRPr>
          </a:p>
        </p:txBody>
      </p:sp>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838200" y="365125"/>
            <a:ext cx="10515600" cy="1325700"/>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dk1"/>
              </a:buClr>
              <a:buSzPct val="25000"/>
              <a:buFont typeface="Calibri"/>
              <a:buNone/>
            </a:pPr>
            <a:r>
              <a:rPr lang="en-US" sz="4400" b="0" i="0" u="none" strike="noStrike" cap="none">
                <a:solidFill>
                  <a:schemeClr val="dk1"/>
                </a:solidFill>
                <a:latin typeface="Calibri"/>
                <a:ea typeface="Calibri"/>
                <a:cs typeface="Calibri"/>
                <a:sym typeface="Calibri"/>
              </a:rPr>
              <a:t>Thompson Sampling</a:t>
            </a:r>
          </a:p>
        </p:txBody>
      </p:sp>
      <p:pic>
        <p:nvPicPr>
          <p:cNvPr id="144" name="Shape 144"/>
          <p:cNvPicPr preferRelativeResize="0"/>
          <p:nvPr/>
        </p:nvPicPr>
        <p:blipFill rotWithShape="1">
          <a:blip r:embed="rId3">
            <a:alphaModFix/>
          </a:blip>
          <a:srcRect/>
          <a:stretch/>
        </p:blipFill>
        <p:spPr>
          <a:xfrm>
            <a:off x="1994775" y="3243373"/>
            <a:ext cx="7905900" cy="2933700"/>
          </a:xfrm>
          <a:prstGeom prst="rect">
            <a:avLst/>
          </a:prstGeom>
          <a:noFill/>
          <a:ln>
            <a:noFill/>
          </a:ln>
        </p:spPr>
      </p:pic>
      <p:sp>
        <p:nvSpPr>
          <p:cNvPr id="145" name="Shape 145"/>
          <p:cNvSpPr/>
          <p:nvPr/>
        </p:nvSpPr>
        <p:spPr>
          <a:xfrm>
            <a:off x="7168600" y="3479975"/>
            <a:ext cx="2667000" cy="2933700"/>
          </a:xfrm>
          <a:prstGeom prst="rect">
            <a:avLst/>
          </a:prstGeom>
          <a:solidFill>
            <a:srgbClr val="FFFFFF"/>
          </a:solidFill>
          <a:ln w="9525" cap="flat" cmpd="sng">
            <a:solidFill>
              <a:srgbClr val="FFFF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6" name="Shape 146"/>
          <p:cNvSpPr/>
          <p:nvPr/>
        </p:nvSpPr>
        <p:spPr>
          <a:xfrm>
            <a:off x="7081275" y="2780075"/>
            <a:ext cx="2667000" cy="1325700"/>
          </a:xfrm>
          <a:prstGeom prst="rect">
            <a:avLst/>
          </a:prstGeom>
          <a:solidFill>
            <a:srgbClr val="FFFFFF"/>
          </a:solidFill>
          <a:ln w="9525" cap="flat" cmpd="sng">
            <a:solidFill>
              <a:srgbClr val="FFFF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 name="TextBox 9"/>
          <p:cNvSpPr txBox="1"/>
          <p:nvPr/>
        </p:nvSpPr>
        <p:spPr>
          <a:xfrm>
            <a:off x="1844566" y="2963917"/>
            <a:ext cx="3153103" cy="646331"/>
          </a:xfrm>
          <a:prstGeom prst="rect">
            <a:avLst/>
          </a:prstGeom>
          <a:noFill/>
        </p:spPr>
        <p:txBody>
          <a:bodyPr wrap="square" rtlCol="0">
            <a:spAutoFit/>
          </a:bodyPr>
          <a:lstStyle/>
          <a:p>
            <a:pPr algn="ctr"/>
            <a:r>
              <a:rPr lang="en-US" sz="3600" b="1" dirty="0" smtClean="0">
                <a:solidFill>
                  <a:srgbClr val="FF0000"/>
                </a:solidFill>
              </a:rPr>
              <a:t>EXPLORE!</a:t>
            </a:r>
            <a:endParaRPr lang="en-US" sz="3600" b="1" dirty="0">
              <a:solidFill>
                <a:srgbClr val="FF0000"/>
              </a:solidFill>
            </a:endParaRPr>
          </a:p>
        </p:txBody>
      </p:sp>
      <p:sp>
        <p:nvSpPr>
          <p:cNvPr id="11" name="TextBox 10"/>
          <p:cNvSpPr txBox="1"/>
          <p:nvPr/>
        </p:nvSpPr>
        <p:spPr>
          <a:xfrm>
            <a:off x="4371173" y="2920207"/>
            <a:ext cx="3153103" cy="646331"/>
          </a:xfrm>
          <a:prstGeom prst="rect">
            <a:avLst/>
          </a:prstGeom>
          <a:noFill/>
        </p:spPr>
        <p:txBody>
          <a:bodyPr wrap="square" rtlCol="0">
            <a:spAutoFit/>
          </a:bodyPr>
          <a:lstStyle/>
          <a:p>
            <a:pPr algn="ctr"/>
            <a:r>
              <a:rPr lang="en-US" sz="3600" b="1" smtClean="0">
                <a:solidFill>
                  <a:schemeClr val="accent5"/>
                </a:solidFill>
              </a:rPr>
              <a:t>EXPLOIT!</a:t>
            </a:r>
            <a:endParaRPr lang="en-US" sz="3600" b="1">
              <a:solidFill>
                <a:schemeClr val="accent5"/>
              </a:solidFill>
            </a:endParaRPr>
          </a:p>
        </p:txBody>
      </p:sp>
    </p:spTree>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487</Words>
  <Application>Microsoft Macintosh PowerPoint</Application>
  <PresentationFormat>Widescreen</PresentationFormat>
  <Paragraphs>96</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Calibri</vt:lpstr>
      <vt:lpstr>Arial</vt:lpstr>
      <vt:lpstr>Office Theme</vt:lpstr>
      <vt:lpstr>Multi-Armed Bandit</vt:lpstr>
      <vt:lpstr>Exploration vs. Exploitation</vt:lpstr>
      <vt:lpstr>List of Algorithms</vt:lpstr>
      <vt:lpstr>Bernoulli Bandit</vt:lpstr>
      <vt:lpstr>Dynamic Programming</vt:lpstr>
      <vt:lpstr>Dynamic Programming</vt:lpstr>
      <vt:lpstr>𝜺-Greedy</vt:lpstr>
      <vt:lpstr>Thompson Sampling</vt:lpstr>
      <vt:lpstr>Thompson Sampling</vt:lpstr>
      <vt:lpstr>Thompson Sampling</vt:lpstr>
      <vt:lpstr>Concentration bounds </vt:lpstr>
      <vt:lpstr>Concentration bounds </vt:lpstr>
      <vt:lpstr>Concentration bounds </vt:lpstr>
      <vt:lpstr>Concentration bounds </vt:lpstr>
      <vt:lpstr>Concentration bounds Chebyshev Inequality - use the variance of X</vt:lpstr>
      <vt:lpstr>Concentration bounds Chebyshev Inequality - use the variance of X</vt:lpstr>
      <vt:lpstr>Concentration bounds Chernoff bounds - assume X’s are independent</vt:lpstr>
      <vt:lpstr>Concentration bounds Chernoff bounds - assume X’s are independent</vt:lpstr>
      <vt:lpstr>Concentration bounds Chernoff bounds - assume X’s are independent</vt:lpstr>
      <vt:lpstr>Upper Confidence Bound (UCB)</vt:lpstr>
      <vt:lpstr>PowerPoint Presentation</vt:lpstr>
      <vt:lpstr>Gaussian Processes</vt:lpstr>
      <vt:lpstr>Probability of Improvement (PI)</vt:lpstr>
      <vt:lpstr>GP Fit Over Time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Multi-Armed Bandit</dc:title>
  <cp:lastModifiedBy>shariharan99@gmail.com</cp:lastModifiedBy>
  <cp:revision>3</cp:revision>
  <dcterms:modified xsi:type="dcterms:W3CDTF">2016-05-06T17:52:14Z</dcterms:modified>
</cp:coreProperties>
</file>